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06" r:id="rId4"/>
  </p:sldMasterIdLst>
  <p:notesMasterIdLst>
    <p:notesMasterId r:id="rId85"/>
  </p:notesMasterIdLst>
  <p:handoutMasterIdLst>
    <p:handoutMasterId r:id="rId86"/>
  </p:handoutMasterIdLst>
  <p:sldIdLst>
    <p:sldId id="618" r:id="rId5"/>
    <p:sldId id="619" r:id="rId6"/>
    <p:sldId id="688" r:id="rId7"/>
    <p:sldId id="766" r:id="rId8"/>
    <p:sldId id="767" r:id="rId9"/>
    <p:sldId id="768" r:id="rId10"/>
    <p:sldId id="764" r:id="rId11"/>
    <p:sldId id="884" r:id="rId12"/>
    <p:sldId id="761" r:id="rId13"/>
    <p:sldId id="760" r:id="rId14"/>
    <p:sldId id="773" r:id="rId15"/>
    <p:sldId id="774" r:id="rId16"/>
    <p:sldId id="717" r:id="rId17"/>
    <p:sldId id="796" r:id="rId18"/>
    <p:sldId id="830" r:id="rId19"/>
    <p:sldId id="831" r:id="rId20"/>
    <p:sldId id="885" r:id="rId21"/>
    <p:sldId id="886" r:id="rId22"/>
    <p:sldId id="850" r:id="rId23"/>
    <p:sldId id="851" r:id="rId24"/>
    <p:sldId id="847" r:id="rId25"/>
    <p:sldId id="848" r:id="rId26"/>
    <p:sldId id="849" r:id="rId27"/>
    <p:sldId id="833" r:id="rId28"/>
    <p:sldId id="853" r:id="rId29"/>
    <p:sldId id="835" r:id="rId30"/>
    <p:sldId id="834" r:id="rId31"/>
    <p:sldId id="887" r:id="rId32"/>
    <p:sldId id="836" r:id="rId33"/>
    <p:sldId id="837" r:id="rId34"/>
    <p:sldId id="838" r:id="rId35"/>
    <p:sldId id="854" r:id="rId36"/>
    <p:sldId id="855" r:id="rId37"/>
    <p:sldId id="888" r:id="rId38"/>
    <p:sldId id="747" r:id="rId39"/>
    <p:sldId id="883" r:id="rId40"/>
    <p:sldId id="691" r:id="rId41"/>
    <p:sldId id="748" r:id="rId42"/>
    <p:sldId id="749" r:id="rId43"/>
    <p:sldId id="696" r:id="rId44"/>
    <p:sldId id="697" r:id="rId45"/>
    <p:sldId id="698" r:id="rId46"/>
    <p:sldId id="699" r:id="rId47"/>
    <p:sldId id="700" r:id="rId48"/>
    <p:sldId id="702" r:id="rId49"/>
    <p:sldId id="703" r:id="rId50"/>
    <p:sldId id="746" r:id="rId51"/>
    <p:sldId id="859" r:id="rId52"/>
    <p:sldId id="860" r:id="rId53"/>
    <p:sldId id="861" r:id="rId54"/>
    <p:sldId id="862" r:id="rId55"/>
    <p:sldId id="750" r:id="rId56"/>
    <p:sldId id="743" r:id="rId57"/>
    <p:sldId id="891" r:id="rId58"/>
    <p:sldId id="892" r:id="rId59"/>
    <p:sldId id="889" r:id="rId60"/>
    <p:sldId id="890" r:id="rId61"/>
    <p:sldId id="708" r:id="rId62"/>
    <p:sldId id="744" r:id="rId63"/>
    <p:sldId id="769" r:id="rId64"/>
    <p:sldId id="770" r:id="rId65"/>
    <p:sldId id="771" r:id="rId66"/>
    <p:sldId id="776" r:id="rId67"/>
    <p:sldId id="876" r:id="rId68"/>
    <p:sldId id="877" r:id="rId69"/>
    <p:sldId id="878" r:id="rId70"/>
    <p:sldId id="880" r:id="rId71"/>
    <p:sldId id="881" r:id="rId72"/>
    <p:sldId id="882" r:id="rId73"/>
    <p:sldId id="879" r:id="rId74"/>
    <p:sldId id="866" r:id="rId75"/>
    <p:sldId id="867" r:id="rId76"/>
    <p:sldId id="868" r:id="rId77"/>
    <p:sldId id="869" r:id="rId78"/>
    <p:sldId id="870" r:id="rId79"/>
    <p:sldId id="871" r:id="rId80"/>
    <p:sldId id="872" r:id="rId81"/>
    <p:sldId id="873" r:id="rId82"/>
    <p:sldId id="874" r:id="rId83"/>
    <p:sldId id="875" r:id="rId84"/>
  </p:sldIdLst>
  <p:sldSz cx="9144000" cy="6858000" type="screen4x3"/>
  <p:notesSz cx="7053263" cy="93091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9" autoAdjust="0"/>
    <p:restoredTop sz="90929"/>
  </p:normalViewPr>
  <p:slideViewPr>
    <p:cSldViewPr>
      <p:cViewPr varScale="1">
        <p:scale>
          <a:sx n="55" d="100"/>
          <a:sy n="55" d="100"/>
        </p:scale>
        <p:origin x="130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56414" cy="465455"/>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995217" y="0"/>
            <a:ext cx="3056414" cy="465455"/>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9/26/2020</a:t>
            </a:fld>
            <a:endParaRPr lang="en-US"/>
          </a:p>
        </p:txBody>
      </p:sp>
      <p:sp>
        <p:nvSpPr>
          <p:cNvPr id="35844" name="Rectangle 4"/>
          <p:cNvSpPr>
            <a:spLocks noGrp="1" noChangeArrowheads="1"/>
          </p:cNvSpPr>
          <p:nvPr>
            <p:ph type="ftr" sz="quarter" idx="2"/>
          </p:nvPr>
        </p:nvSpPr>
        <p:spPr bwMode="auto">
          <a:xfrm>
            <a:off x="0" y="8842029"/>
            <a:ext cx="3056414" cy="465455"/>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995217" y="8842029"/>
            <a:ext cx="3056414" cy="465455"/>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3342278679"/>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9T05:52:07.749"/>
    </inkml:context>
    <inkml:brush xml:id="br0">
      <inkml:brushProperty name="width" value="0.05292" units="cm"/>
      <inkml:brushProperty name="height" value="0.05292" units="cm"/>
      <inkml:brushProperty name="color" value="#FF0000"/>
    </inkml:brush>
  </inkml:definitions>
  <inkml:trace contextRef="#ctx0" brushRef="#br0">13172 16272 0,'0'-25'156,"0"0"-140,24 0 15,26 25-31,74 0 15,0 0 1,25 0-16,-25 0 16,50 0-1,-50 0-15,49 0 16,-49 0-16,-25 0 16,-24 0-1,-50 0-15,24 0 16,-24 0-1,25 0 1,24 0-16,25 0 16,-49 0-16,-25 0 15,0 0 17,-1 0 61,1 0 1</inkml:trace>
  <inkml:trace contextRef="#ctx0" brushRef="#br0" timeOffset="1725.6353">15925 8359 0,'0'25'47,"25"-25"0,0 0-31,24 0-1,-24 0-15,25-25 16,-1 25-16,1 0 16,24 0-1,1 0 1,-1 0-16,0 0 15,-24 0 1,0 0-16,-1 0 16,26 0-1,-1 0 1,-24 0-16,-1 0 16,1 0-1,0 0-15,-26 0 16,26 0-1,-25 0 1,0-25 31,-1 25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9T06:16:42.096"/>
    </inkml:context>
    <inkml:brush xml:id="br0">
      <inkml:brushProperty name="width" value="0.05292" units="cm"/>
      <inkml:brushProperty name="height" value="0.05292" units="cm"/>
      <inkml:brushProperty name="color" value="#FF0000"/>
    </inkml:brush>
  </inkml:definitions>
  <inkml:trace contextRef="#ctx0" brushRef="#br0">7417 9699 0,'25'0'78,"0"0"-62,24 0-16,26 0 16,49-25-16,24 25 15,51 0 1,-1 0-16,26 25 16,-26-1-16,0 1 15,-24 0 1,0 25-16,-1-1 15,1 1 1,-75-25-16,-49-25 16,-25 0-16,-1 0 15,1 0 48,0 0 46,-25-25-93,0 0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56414" cy="465455"/>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996849" y="0"/>
            <a:ext cx="3056414" cy="465455"/>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9/26/2020</a:t>
            </a:fld>
            <a:endParaRPr lang="en-US"/>
          </a:p>
        </p:txBody>
      </p:sp>
      <p:sp>
        <p:nvSpPr>
          <p:cNvPr id="57348" name="Rectangle 4"/>
          <p:cNvSpPr>
            <a:spLocks noGrp="1" noRot="1" noChangeAspect="1" noChangeArrowheads="1" noTextEdit="1"/>
          </p:cNvSpPr>
          <p:nvPr>
            <p:ph type="sldImg" idx="2"/>
          </p:nvPr>
        </p:nvSpPr>
        <p:spPr bwMode="auto">
          <a:xfrm>
            <a:off x="1200150" y="698500"/>
            <a:ext cx="4654550" cy="3490913"/>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40435" y="4421823"/>
            <a:ext cx="5172393" cy="4189095"/>
          </a:xfrm>
          <a:prstGeom prst="rect">
            <a:avLst/>
          </a:prstGeom>
          <a:noFill/>
          <a:ln w="9525">
            <a:noFill/>
            <a:miter lim="800000"/>
            <a:headEnd/>
            <a:tailEnd/>
          </a:ln>
          <a:effectLst/>
        </p:spPr>
        <p:txBody>
          <a:bodyPr vert="horz" wrap="square" lIns="93497" tIns="46749" rIns="93497" bIns="467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843645"/>
            <a:ext cx="3056414" cy="465455"/>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996849" y="8843645"/>
            <a:ext cx="3056414" cy="465455"/>
          </a:xfrm>
          <a:prstGeom prst="rect">
            <a:avLst/>
          </a:prstGeom>
          <a:noFill/>
          <a:ln w="9525">
            <a:noFill/>
            <a:miter lim="800000"/>
            <a:headEnd/>
            <a:tailEnd/>
          </a:ln>
          <a:effectLst/>
        </p:spPr>
        <p:txBody>
          <a:bodyPr vert="horz" wrap="square" lIns="93497" tIns="46749" rIns="93497" bIns="46749"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345627643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132536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5</a:t>
            </a:fld>
            <a:endParaRPr lang="en-US"/>
          </a:p>
        </p:txBody>
      </p:sp>
    </p:spTree>
    <p:extLst>
      <p:ext uri="{BB962C8B-B14F-4D97-AF65-F5344CB8AC3E}">
        <p14:creationId xmlns:p14="http://schemas.microsoft.com/office/powerpoint/2010/main" val="236838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6</a:t>
            </a:fld>
            <a:endParaRPr lang="en-US"/>
          </a:p>
        </p:txBody>
      </p:sp>
    </p:spTree>
    <p:extLst>
      <p:ext uri="{BB962C8B-B14F-4D97-AF65-F5344CB8AC3E}">
        <p14:creationId xmlns:p14="http://schemas.microsoft.com/office/powerpoint/2010/main" val="42200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23</a:t>
            </a:fld>
            <a:endParaRPr lang="en-US"/>
          </a:p>
        </p:txBody>
      </p:sp>
    </p:spTree>
    <p:extLst>
      <p:ext uri="{BB962C8B-B14F-4D97-AF65-F5344CB8AC3E}">
        <p14:creationId xmlns:p14="http://schemas.microsoft.com/office/powerpoint/2010/main" val="246321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33</a:t>
            </a:fld>
            <a:endParaRPr lang="en-US"/>
          </a:p>
        </p:txBody>
      </p:sp>
    </p:spTree>
    <p:extLst>
      <p:ext uri="{BB962C8B-B14F-4D97-AF65-F5344CB8AC3E}">
        <p14:creationId xmlns:p14="http://schemas.microsoft.com/office/powerpoint/2010/main" val="3675485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36</a:t>
            </a:fld>
            <a:endParaRPr lang="en-US"/>
          </a:p>
        </p:txBody>
      </p:sp>
    </p:spTree>
    <p:extLst>
      <p:ext uri="{BB962C8B-B14F-4D97-AF65-F5344CB8AC3E}">
        <p14:creationId xmlns:p14="http://schemas.microsoft.com/office/powerpoint/2010/main" val="404450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57</a:t>
            </a:fld>
            <a:endParaRPr lang="en-US"/>
          </a:p>
        </p:txBody>
      </p:sp>
    </p:spTree>
    <p:extLst>
      <p:ext uri="{BB962C8B-B14F-4D97-AF65-F5344CB8AC3E}">
        <p14:creationId xmlns:p14="http://schemas.microsoft.com/office/powerpoint/2010/main" val="347984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66396-8130-404F-8F6C-CEB5426F58F8}" type="slidenum">
              <a:rPr lang="en-US" smtClean="0"/>
              <a:t>62</a:t>
            </a:fld>
            <a:endParaRPr lang="en-US"/>
          </a:p>
        </p:txBody>
      </p:sp>
    </p:spTree>
    <p:extLst>
      <p:ext uri="{BB962C8B-B14F-4D97-AF65-F5344CB8AC3E}">
        <p14:creationId xmlns:p14="http://schemas.microsoft.com/office/powerpoint/2010/main" val="87575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a:prstGeom prst="rect">
            <a:avLst/>
          </a:prstGeo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41770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665348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9/26/2020</a:t>
            </a:fld>
            <a:endParaRPr lang="en-US"/>
          </a:p>
        </p:txBody>
      </p:sp>
      <p:sp>
        <p:nvSpPr>
          <p:cNvPr id="4" name="Holder 4"/>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4525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xmlns="" id="{05A86013-9C42-4BCF-AF6F-2688E6E33AE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8153400" y="6550025"/>
            <a:ext cx="9906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337989941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932385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303566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05200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0234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7933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10985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4977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17017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3902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8205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059558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11163" y="1143000"/>
            <a:ext cx="8318500" cy="5181600"/>
          </a:xfrm>
        </p:spPr>
        <p:txBody>
          <a:bodyPr/>
          <a:lstStyle/>
          <a:p>
            <a:pPr lvl="0"/>
            <a:endParaRPr lang="en-US" noProof="0" smtClean="0"/>
          </a:p>
        </p:txBody>
      </p:sp>
    </p:spTree>
    <p:extLst>
      <p:ext uri="{BB962C8B-B14F-4D97-AF65-F5344CB8AC3E}">
        <p14:creationId xmlns:p14="http://schemas.microsoft.com/office/powerpoint/2010/main" val="18845169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6" name="Do not remove" hidden="1">
            <a:extLst>
              <a:ext uri="{FF2B5EF4-FFF2-40B4-BE49-F238E27FC236}">
                <a16:creationId xmlns="" xmlns:a16="http://schemas.microsoft.com/office/drawing/2014/main" id="{F00A1D6E-B65C-4067-8EF9-5003456BE54F}"/>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304800" y="1493837"/>
            <a:ext cx="8229600" cy="4525963"/>
          </a:xfrm>
        </p:spPr>
        <p:txBody>
          <a:bodyPr>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Date Placeholder 4">
            <a:extLst>
              <a:ext uri="{FF2B5EF4-FFF2-40B4-BE49-F238E27FC236}">
                <a16:creationId xmlns="" xmlns:a16="http://schemas.microsoft.com/office/drawing/2014/main" id="{A4116052-1273-4EC0-ADD6-422E16AA4781}"/>
              </a:ext>
            </a:extLst>
          </p:cNvPr>
          <p:cNvSpPr>
            <a:spLocks noGrp="1"/>
          </p:cNvSpPr>
          <p:nvPr>
            <p:ph type="dt" sz="half" idx="12"/>
          </p:nvPr>
        </p:nvSpPr>
        <p:spPr>
          <a:xfrm>
            <a:off x="457200" y="6356350"/>
            <a:ext cx="2133600" cy="365125"/>
          </a:xfrm>
          <a:prstGeom prst="rect">
            <a:avLst/>
          </a:prstGeom>
        </p:spPr>
        <p:txBody>
          <a:bodyPr/>
          <a:lstStyle/>
          <a:p>
            <a:endParaRPr lang="en-US"/>
          </a:p>
        </p:txBody>
      </p:sp>
      <p:sp>
        <p:nvSpPr>
          <p:cNvPr id="6" name="Footer Placeholder 5">
            <a:extLst>
              <a:ext uri="{FF2B5EF4-FFF2-40B4-BE49-F238E27FC236}">
                <a16:creationId xmlns="" xmlns:a16="http://schemas.microsoft.com/office/drawing/2014/main" id="{4FDE8E7A-623C-40DD-A712-BEEDA93A9756}"/>
              </a:ext>
            </a:extLst>
          </p:cNvPr>
          <p:cNvSpPr>
            <a:spLocks noGrp="1"/>
          </p:cNvSpPr>
          <p:nvPr>
            <p:ph type="ftr" sz="quarter" idx="13"/>
          </p:nvPr>
        </p:nvSpPr>
        <p:spPr>
          <a:xfrm>
            <a:off x="3124200" y="6356350"/>
            <a:ext cx="2895600" cy="365125"/>
          </a:xfrm>
          <a:prstGeom prst="rect">
            <a:avLst/>
          </a:prstGeom>
        </p:spPr>
        <p:txBody>
          <a:bodyPr/>
          <a:lstStyle/>
          <a:p>
            <a:endParaRPr lang="en-US"/>
          </a:p>
        </p:txBody>
      </p:sp>
      <p:sp>
        <p:nvSpPr>
          <p:cNvPr id="8" name="Slide Number Placeholder 7">
            <a:extLst>
              <a:ext uri="{FF2B5EF4-FFF2-40B4-BE49-F238E27FC236}">
                <a16:creationId xmlns="" xmlns:a16="http://schemas.microsoft.com/office/drawing/2014/main" id="{0CD26A9A-C7D3-441E-9815-2014756B5490}"/>
              </a:ext>
            </a:extLst>
          </p:cNvPr>
          <p:cNvSpPr>
            <a:spLocks noGrp="1"/>
          </p:cNvSpPr>
          <p:nvPr>
            <p:ph type="sldNum" sz="quarter" idx="14"/>
          </p:nvPr>
        </p:nvSpPr>
        <p:spPr>
          <a:xfrm>
            <a:off x="7010400" y="6101551"/>
            <a:ext cx="2133600" cy="365125"/>
          </a:xfrm>
          <a:prstGeom prst="rect">
            <a:avLst/>
          </a:prstGeo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9814648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592350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410199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37121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7782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19065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135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4.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smtClean="0"/>
              <a:t>IS ZC464, Machine Learning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Lst>
  <p:hf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36"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3" r:id="rId14"/>
    <p:sldLayoutId id="2147483935" r:id="rId15"/>
    <p:sldLayoutId id="2147483936" r:id="rId16"/>
    <p:sldLayoutId id="2147483937" r:id="rId17"/>
    <p:sldLayoutId id="2147483938" r:id="rId18"/>
    <p:sldLayoutId id="2147483939" r:id="rId19"/>
    <p:sldLayoutId id="2147483946" r:id="rId20"/>
    <p:sldLayoutId id="2147483948" r:id="rId21"/>
    <p:sldLayoutId id="2147483949" r:id="rId22"/>
    <p:sldLayoutId id="2147483950" r:id="rId23"/>
    <p:sldLayoutId id="2147483951"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6.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xml"/><Relationship Id="rId7" Type="http://schemas.openxmlformats.org/officeDocument/2006/relationships/image" Target="../media/image2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55.xml"/><Relationship Id="rId11" Type="http://schemas.openxmlformats.org/officeDocument/2006/relationships/image" Target="../media/image31.png"/><Relationship Id="rId5" Type="http://schemas.openxmlformats.org/officeDocument/2006/relationships/tags" Target="../tags/tag10.xml"/><Relationship Id="rId10" Type="http://schemas.openxmlformats.org/officeDocument/2006/relationships/image" Target="../media/image30.png"/><Relationship Id="rId4" Type="http://schemas.openxmlformats.org/officeDocument/2006/relationships/tags" Target="../tags/tag9.xml"/><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xml"/><Relationship Id="rId7" Type="http://schemas.openxmlformats.org/officeDocument/2006/relationships/slideLayout" Target="../slideLayouts/slideLayout5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34.png"/><Relationship Id="rId5" Type="http://schemas.openxmlformats.org/officeDocument/2006/relationships/tags" Target="../tags/tag15.xml"/><Relationship Id="rId10" Type="http://schemas.openxmlformats.org/officeDocument/2006/relationships/image" Target="../media/image27.png"/><Relationship Id="rId4" Type="http://schemas.openxmlformats.org/officeDocument/2006/relationships/tags" Target="../tags/tag14.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hyperlink" Target="https://ml-cheatsheet.readthedocs.io/en/latest/loss_functions.html#loss-cross-entropy" TargetMode="Externa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9.xml"/><Relationship Id="rId1" Type="http://schemas.openxmlformats.org/officeDocument/2006/relationships/vmlDrawing" Target="../drawings/vmlDrawing1.vml"/><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10.png"/><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tags" Target="../tags/tag24.xml"/><Relationship Id="rId7" Type="http://schemas.openxmlformats.org/officeDocument/2006/relationships/slideLayout" Target="../slideLayouts/slideLayout67.xml"/><Relationship Id="rId12" Type="http://schemas.openxmlformats.org/officeDocument/2006/relationships/image" Target="../media/image5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50.png"/><Relationship Id="rId5" Type="http://schemas.openxmlformats.org/officeDocument/2006/relationships/tags" Target="../tags/tag26.xml"/><Relationship Id="rId15" Type="http://schemas.openxmlformats.org/officeDocument/2006/relationships/image" Target="../media/image54.tiff"/><Relationship Id="rId10" Type="http://schemas.openxmlformats.org/officeDocument/2006/relationships/hyperlink" Target="https://www.youtube.com/watch?time_continue=1&amp;v=yFPLyDwVifc" TargetMode="External"/><Relationship Id="rId4" Type="http://schemas.openxmlformats.org/officeDocument/2006/relationships/tags" Target="../tags/tag25.xml"/><Relationship Id="rId9" Type="http://schemas.openxmlformats.org/officeDocument/2006/relationships/image" Target="../media/image49.png"/><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jpg"/><Relationship Id="rId1" Type="http://schemas.openxmlformats.org/officeDocument/2006/relationships/slideLayout" Target="../slideLayouts/slideLayout40.xml"/><Relationship Id="rId6" Type="http://schemas.openxmlformats.org/officeDocument/2006/relationships/image" Target="../media/image61.jp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jpg"/><Relationship Id="rId2" Type="http://schemas.openxmlformats.org/officeDocument/2006/relationships/image" Target="../media/image71.jpg"/><Relationship Id="rId1" Type="http://schemas.openxmlformats.org/officeDocument/2006/relationships/slideLayout" Target="../slideLayouts/slideLayout3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0.xml"/><Relationship Id="rId5" Type="http://schemas.openxmlformats.org/officeDocument/2006/relationships/image" Target="../media/image75.jp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36.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40.xml"/><Relationship Id="rId4" Type="http://schemas.openxmlformats.org/officeDocument/2006/relationships/image" Target="../media/image75.jp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36.xml"/><Relationship Id="rId5" Type="http://schemas.openxmlformats.org/officeDocument/2006/relationships/image" Target="../media/image850.png"/><Relationship Id="rId4" Type="http://schemas.openxmlformats.org/officeDocument/2006/relationships/image" Target="../media/image8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7.png"/><Relationship Id="rId3" Type="http://schemas.openxmlformats.org/officeDocument/2006/relationships/image" Target="../media/image870.png"/><Relationship Id="rId7" Type="http://schemas.openxmlformats.org/officeDocument/2006/relationships/image" Target="../media/image91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36.xml"/><Relationship Id="rId6" Type="http://schemas.openxmlformats.org/officeDocument/2006/relationships/image" Target="../media/image900.png"/><Relationship Id="rId11" Type="http://schemas.openxmlformats.org/officeDocument/2006/relationships/image" Target="../media/image95.png"/><Relationship Id="rId5" Type="http://schemas.openxmlformats.org/officeDocument/2006/relationships/image" Target="../media/image890.png"/><Relationship Id="rId10" Type="http://schemas.openxmlformats.org/officeDocument/2006/relationships/image" Target="../media/image94.png"/><Relationship Id="rId4" Type="http://schemas.openxmlformats.org/officeDocument/2006/relationships/image" Target="../media/image880.png"/><Relationship Id="rId9"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50.emf"/><Relationship Id="rId4" Type="http://schemas.openxmlformats.org/officeDocument/2006/relationships/customXml" Target="../ink/ink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66.emf"/><Relationship Id="rId3" Type="http://schemas.openxmlformats.org/officeDocument/2006/relationships/tags" Target="../tags/tag30.xml"/><Relationship Id="rId7" Type="http://schemas.openxmlformats.org/officeDocument/2006/relationships/image" Target="../media/image85.png"/><Relationship Id="rId12" Type="http://schemas.openxmlformats.org/officeDocument/2006/relationships/customXml" Target="../ink/ink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3.xml"/><Relationship Id="rId11" Type="http://schemas.openxmlformats.org/officeDocument/2006/relationships/image" Target="../media/image90.png"/><Relationship Id="rId5" Type="http://schemas.openxmlformats.org/officeDocument/2006/relationships/tags" Target="../tags/tag32.xml"/><Relationship Id="rId10" Type="http://schemas.openxmlformats.org/officeDocument/2006/relationships/image" Target="../media/image89.png"/><Relationship Id="rId4" Type="http://schemas.openxmlformats.org/officeDocument/2006/relationships/tags" Target="../tags/tag31.xml"/><Relationship Id="rId9"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6.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hyperlink" Target="https://sciencesofdata.blogspot.com/2018/11/handling-missing-values-in-python.html" TargetMode="Externa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hyperlink" Target="http://papers.nips.cc/paper/2020-on-discriminative-vs-generative-classifiers-a-comparison-of-logistic-regression-and-naive-bayes.pdf" TargetMode="External"/><Relationship Id="rId2" Type="http://schemas.openxmlformats.org/officeDocument/2006/relationships/hyperlink" Target="http://www.cs.cmu.edu/~tom/mlbook/NBayesLogReg.pdf" TargetMode="Externa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8" Type="http://schemas.openxmlformats.org/officeDocument/2006/relationships/hyperlink" Target="http://www.stat.cmu.edu/~cshalizi/uADA/12/lectures/ch12.pdf" TargetMode="External"/><Relationship Id="rId3" Type="http://schemas.openxmlformats.org/officeDocument/2006/relationships/hyperlink" Target="https://medium.com/@sangha_deb/naive-bayes-vs-logistic-regression-a319b07a5d4c" TargetMode="External"/><Relationship Id="rId7" Type="http://schemas.openxmlformats.org/officeDocument/2006/relationships/hyperlink" Target="https://www.statlect.com/fundamentals-of-statistics/logistic-model-maximum-likelihood" TargetMode="External"/><Relationship Id="rId2" Type="http://schemas.openxmlformats.org/officeDocument/2006/relationships/hyperlink" Target="http://www.cs.cmu.edu/~tom/NewChapters.html" TargetMode="External"/><Relationship Id="rId1" Type="http://schemas.openxmlformats.org/officeDocument/2006/relationships/slideLayout" Target="../slideLayouts/slideLayout36.xml"/><Relationship Id="rId6" Type="http://schemas.openxmlformats.org/officeDocument/2006/relationships/hyperlink" Target="http://www.cs.cmu.edu/~tom/10601_fall2012/slides/GenDiscr_LR_9-20-2012.pdf" TargetMode="External"/><Relationship Id="rId5" Type="http://schemas.openxmlformats.org/officeDocument/2006/relationships/hyperlink" Target="http://www.datasciencesmachinelearning.com/2018/11/handling-outliers-in-python.html" TargetMode="External"/><Relationship Id="rId4" Type="http://schemas.openxmlformats.org/officeDocument/2006/relationships/hyperlink" Target="https://www.youtube.com/watch?v=-la3q9d7AKQ" TargetMode="External"/><Relationship Id="rId9" Type="http://schemas.openxmlformats.org/officeDocument/2006/relationships/hyperlink" Target="https://christophm.github.io/interpretable-ml-book/logistic.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6.xml"/><Relationship Id="rId1" Type="http://schemas.openxmlformats.org/officeDocument/2006/relationships/vmlDrawing" Target="../drawings/vmlDrawing2.vml"/><Relationship Id="rId4" Type="http://schemas.openxmlformats.org/officeDocument/2006/relationships/image" Target="../media/image101.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1.xml"/><Relationship Id="rId1" Type="http://schemas.openxmlformats.org/officeDocument/2006/relationships/vmlDrawing" Target="../drawings/vmlDrawing3.v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1.xml"/><Relationship Id="rId1" Type="http://schemas.openxmlformats.org/officeDocument/2006/relationships/vmlDrawing" Target="../drawings/vmlDrawing4.vml"/><Relationship Id="rId6" Type="http://schemas.openxmlformats.org/officeDocument/2006/relationships/image" Target="../media/image106.wmf"/><Relationship Id="rId5" Type="http://schemas.openxmlformats.org/officeDocument/2006/relationships/oleObject" Target="../embeddings/oleObject5.bin"/><Relationship Id="rId4" Type="http://schemas.openxmlformats.org/officeDocument/2006/relationships/image" Target="../media/image105.wmf"/></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2.xml"/><Relationship Id="rId5" Type="http://schemas.openxmlformats.org/officeDocument/2006/relationships/image" Target="../media/image111.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2.png"/><Relationship Id="rId1" Type="http://schemas.openxmlformats.org/officeDocument/2006/relationships/slideLayout" Target="../slideLayouts/slideLayout36.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0668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a:solidFill>
                  <a:srgbClr val="FFFF66"/>
                </a:solidFill>
              </a:rPr>
              <a:t>DSECL    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895600" y="4572000"/>
            <a:ext cx="5791200" cy="990600"/>
          </a:xfrm>
          <a:prstGeom prst="rect">
            <a:avLst/>
          </a:prstGeom>
        </p:spPr>
        <p:txBody>
          <a:bodyPr rtlCol="0">
            <a:normAutofit fontScale="70000" lnSpcReduction="20000"/>
          </a:bodyPr>
          <a:lstStyle/>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Dr. Chetana Gavankar, </a:t>
            </a:r>
            <a:r>
              <a:rPr lang="en-US" sz="2800" dirty="0" err="1">
                <a:solidFill>
                  <a:schemeClr val="bg1"/>
                </a:solidFill>
                <a:cs typeface="Courier New" pitchFamily="49" charset="0"/>
              </a:rPr>
              <a:t>Ph.D</a:t>
            </a:r>
            <a:r>
              <a:rPr lang="en-US" sz="2800" dirty="0">
                <a:solidFill>
                  <a:schemeClr val="bg1"/>
                </a:solidFill>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a:solidFill>
                  <a:schemeClr val="bg1"/>
                </a:solidFill>
                <a:cs typeface="Courier New" pitchFamily="49" charset="0"/>
              </a:rPr>
              <a:t>Chetana.gavankar@pilani.bits-pilani.ac.in</a:t>
            </a:r>
          </a:p>
          <a:p>
            <a:pPr marL="365760" indent="-256032" algn="r" fontAlgn="auto">
              <a:lnSpc>
                <a:spcPct val="100000"/>
              </a:lnSpc>
              <a:spcAft>
                <a:spcPts val="0"/>
              </a:spcAft>
              <a:buClr>
                <a:schemeClr val="accent1"/>
              </a:buClr>
              <a:buSzPct val="68000"/>
              <a:buNone/>
              <a:defRPr/>
            </a:pPr>
            <a:endParaRPr lang="en-US" sz="28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1821388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3291" y="304800"/>
            <a:ext cx="5873309" cy="554541"/>
          </a:xfrm>
          <a:prstGeom prst="rect">
            <a:avLst/>
          </a:prstGeom>
        </p:spPr>
        <p:txBody>
          <a:bodyPr vert="horz" wrap="square" lIns="0" tIns="11206" rIns="0" bIns="0" rtlCol="0" anchor="ctr">
            <a:spAutoFit/>
          </a:bodyPr>
          <a:lstStyle/>
          <a:p>
            <a:pPr marL="11206">
              <a:spcBef>
                <a:spcPts val="88"/>
              </a:spcBef>
            </a:pPr>
            <a:r>
              <a:rPr sz="3530" b="1" spc="-4" dirty="0"/>
              <a:t>Logistic</a:t>
            </a:r>
            <a:r>
              <a:rPr sz="3530" b="1" spc="-57" dirty="0"/>
              <a:t> </a:t>
            </a:r>
            <a:r>
              <a:rPr sz="3530" b="1" dirty="0"/>
              <a:t>Regression</a:t>
            </a:r>
          </a:p>
        </p:txBody>
      </p:sp>
      <p:sp>
        <p:nvSpPr>
          <p:cNvPr id="3" name="object 3"/>
          <p:cNvSpPr txBox="1"/>
          <p:nvPr/>
        </p:nvSpPr>
        <p:spPr>
          <a:xfrm>
            <a:off x="1213292" y="1372496"/>
            <a:ext cx="6022601" cy="2156485"/>
          </a:xfrm>
          <a:prstGeom prst="rect">
            <a:avLst/>
          </a:prstGeom>
        </p:spPr>
        <p:txBody>
          <a:bodyPr vert="horz" wrap="square" lIns="0" tIns="79562" rIns="0" bIns="0" rtlCol="0">
            <a:spAutoFit/>
          </a:bodyPr>
          <a:lstStyle/>
          <a:p>
            <a:pPr marL="11206">
              <a:spcBef>
                <a:spcPts val="627"/>
              </a:spcBef>
            </a:pPr>
            <a:r>
              <a:rPr sz="2471" dirty="0">
                <a:latin typeface="Arial"/>
                <a:cs typeface="Arial"/>
              </a:rPr>
              <a:t>Idea:</a:t>
            </a:r>
            <a:endParaRPr sz="2471">
              <a:latin typeface="Arial"/>
              <a:cs typeface="Arial"/>
            </a:endParaRPr>
          </a:p>
          <a:p>
            <a:pPr marL="313781" marR="4483" indent="-302575">
              <a:lnSpc>
                <a:spcPts val="2938"/>
              </a:lnSpc>
              <a:spcBef>
                <a:spcPts val="662"/>
              </a:spcBef>
              <a:buChar char="•"/>
              <a:tabLst>
                <a:tab pos="313221" algn="l"/>
                <a:tab pos="313781" algn="l"/>
              </a:tabLst>
            </a:pPr>
            <a:r>
              <a:rPr sz="2471" spc="-4" dirty="0">
                <a:latin typeface="Arial"/>
                <a:cs typeface="Arial"/>
              </a:rPr>
              <a:t>Naïve </a:t>
            </a:r>
            <a:r>
              <a:rPr sz="2471" dirty="0">
                <a:latin typeface="Arial"/>
                <a:cs typeface="Arial"/>
              </a:rPr>
              <a:t>Bayes allows </a:t>
            </a:r>
            <a:r>
              <a:rPr sz="2471" spc="-4" dirty="0">
                <a:latin typeface="Arial"/>
                <a:cs typeface="Arial"/>
              </a:rPr>
              <a:t>computing P(Y|X) </a:t>
            </a:r>
            <a:r>
              <a:rPr sz="2471" dirty="0">
                <a:latin typeface="Arial"/>
                <a:cs typeface="Arial"/>
              </a:rPr>
              <a:t>by  learning P(Y) and</a:t>
            </a:r>
            <a:r>
              <a:rPr sz="2471" spc="-9" dirty="0">
                <a:latin typeface="Arial"/>
                <a:cs typeface="Arial"/>
              </a:rPr>
              <a:t> </a:t>
            </a:r>
            <a:r>
              <a:rPr sz="2471" spc="-4" dirty="0">
                <a:latin typeface="Arial"/>
                <a:cs typeface="Arial"/>
              </a:rPr>
              <a:t>P(X|Y)</a:t>
            </a:r>
            <a:endParaRPr sz="2471">
              <a:latin typeface="Arial"/>
              <a:cs typeface="Arial"/>
            </a:endParaRPr>
          </a:p>
          <a:p>
            <a:pPr>
              <a:spcBef>
                <a:spcPts val="18"/>
              </a:spcBef>
              <a:buFont typeface="Arial"/>
              <a:buChar char="•"/>
            </a:pPr>
            <a:endParaRPr sz="3133">
              <a:latin typeface="Times New Roman"/>
              <a:cs typeface="Times New Roman"/>
            </a:endParaRPr>
          </a:p>
          <a:p>
            <a:pPr marL="313781" indent="-302575">
              <a:buChar char="•"/>
              <a:tabLst>
                <a:tab pos="313221" algn="l"/>
                <a:tab pos="313781" algn="l"/>
              </a:tabLst>
            </a:pPr>
            <a:r>
              <a:rPr sz="2471" spc="-4" dirty="0">
                <a:latin typeface="Arial"/>
                <a:cs typeface="Arial"/>
              </a:rPr>
              <a:t>Why </a:t>
            </a:r>
            <a:r>
              <a:rPr sz="2471" dirty="0">
                <a:latin typeface="Arial"/>
                <a:cs typeface="Arial"/>
              </a:rPr>
              <a:t>not learn </a:t>
            </a:r>
            <a:r>
              <a:rPr sz="2471" spc="-4" dirty="0">
                <a:latin typeface="Arial"/>
                <a:cs typeface="Arial"/>
              </a:rPr>
              <a:t>P(Y|X)</a:t>
            </a:r>
            <a:r>
              <a:rPr sz="2471" spc="-9" dirty="0">
                <a:latin typeface="Arial"/>
                <a:cs typeface="Arial"/>
              </a:rPr>
              <a:t> </a:t>
            </a:r>
            <a:r>
              <a:rPr sz="2471" spc="-4" dirty="0">
                <a:latin typeface="Arial"/>
                <a:cs typeface="Arial"/>
              </a:rPr>
              <a:t>directly?</a:t>
            </a:r>
            <a:endParaRPr sz="2471">
              <a:latin typeface="Arial"/>
              <a:cs typeface="Arial"/>
            </a:endParaRPr>
          </a:p>
        </p:txBody>
      </p:sp>
    </p:spTree>
    <p:extLst>
      <p:ext uri="{BB962C8B-B14F-4D97-AF65-F5344CB8AC3E}">
        <p14:creationId xmlns:p14="http://schemas.microsoft.com/office/powerpoint/2010/main" val="1726672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630389" y="2106135"/>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Freeform 15"/>
          <p:cNvSpPr/>
          <p:nvPr/>
        </p:nvSpPr>
        <p:spPr>
          <a:xfrm>
            <a:off x="1137079" y="3264544"/>
            <a:ext cx="1394374" cy="1519823"/>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4" name="Group 13"/>
          <p:cNvGrpSpPr/>
          <p:nvPr/>
        </p:nvGrpSpPr>
        <p:grpSpPr>
          <a:xfrm>
            <a:off x="564840" y="2253982"/>
            <a:ext cx="3521936" cy="3215167"/>
            <a:chOff x="2057400" y="971550"/>
            <a:chExt cx="4386544" cy="4004467"/>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811863" y="1632657"/>
            <a:ext cx="3256365" cy="461665"/>
          </a:xfrm>
          <a:prstGeom prst="rect">
            <a:avLst/>
          </a:prstGeom>
          <a:noFill/>
        </p:spPr>
        <p:txBody>
          <a:bodyPr wrap="square" rtlCol="0">
            <a:spAutoFit/>
          </a:bodyPr>
          <a:lstStyle/>
          <a:p>
            <a:r>
              <a:rPr lang="en-US" sz="2400" dirty="0" smtClean="0"/>
              <a:t>Generative:</a:t>
            </a:r>
            <a:endParaRPr lang="en-US" sz="2400" dirty="0"/>
          </a:p>
        </p:txBody>
      </p:sp>
      <p:grpSp>
        <p:nvGrpSpPr>
          <p:cNvPr id="38" name="Group 37"/>
          <p:cNvGrpSpPr/>
          <p:nvPr/>
        </p:nvGrpSpPr>
        <p:grpSpPr>
          <a:xfrm>
            <a:off x="4689349" y="2298164"/>
            <a:ext cx="3521936" cy="3215167"/>
            <a:chOff x="2057400" y="971550"/>
            <a:chExt cx="4386544" cy="4004467"/>
          </a:xfrm>
        </p:grpSpPr>
        <p:sp>
          <p:nvSpPr>
            <p:cNvPr id="39" name="Oval 38"/>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ross 44"/>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48" name="TextBox 47"/>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49" name="Straight Arrow Connector 48"/>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988273" y="1621607"/>
            <a:ext cx="3256365" cy="461665"/>
          </a:xfrm>
          <a:prstGeom prst="rect">
            <a:avLst/>
          </a:prstGeom>
          <a:noFill/>
        </p:spPr>
        <p:txBody>
          <a:bodyPr wrap="square" rtlCol="0">
            <a:spAutoFit/>
          </a:bodyPr>
          <a:lstStyle/>
          <a:p>
            <a:r>
              <a:rPr lang="en-US" sz="2400" dirty="0" smtClean="0"/>
              <a:t>Discriminative:</a:t>
            </a:r>
            <a:endParaRPr lang="en-US" sz="2400" dirty="0"/>
          </a:p>
        </p:txBody>
      </p:sp>
      <p:cxnSp>
        <p:nvCxnSpPr>
          <p:cNvPr id="19" name="Straight Connector 18"/>
          <p:cNvCxnSpPr/>
          <p:nvPr/>
        </p:nvCxnSpPr>
        <p:spPr>
          <a:xfrm>
            <a:off x="5833323" y="2808781"/>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47189" y="4231670"/>
            <a:ext cx="1444411" cy="584775"/>
          </a:xfrm>
          <a:prstGeom prst="rect">
            <a:avLst/>
          </a:prstGeom>
          <a:noFill/>
        </p:spPr>
        <p:txBody>
          <a:bodyPr wrap="square" rtlCol="0">
            <a:spAutoFit/>
          </a:bodyPr>
          <a:lstStyle/>
          <a:p>
            <a:r>
              <a:rPr lang="en-US" dirty="0" smtClean="0"/>
              <a:t>Decision Boundary</a:t>
            </a:r>
            <a:endParaRPr lang="en-US" dirty="0"/>
          </a:p>
        </p:txBody>
      </p:sp>
      <p:sp>
        <p:nvSpPr>
          <p:cNvPr id="54" name="Title 1"/>
          <p:cNvSpPr txBox="1">
            <a:spLocks/>
          </p:cNvSpPr>
          <p:nvPr/>
        </p:nvSpPr>
        <p:spPr>
          <a:xfrm>
            <a:off x="0" y="178113"/>
            <a:ext cx="8382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Probabilistic Generative Model versus Probabilistic Discriminative Model</a:t>
            </a:r>
            <a:r>
              <a:rPr lang="en-US" b="1" dirty="0" smtClean="0"/>
              <a:t/>
            </a:r>
            <a:br>
              <a:rPr lang="en-US" b="1" dirty="0" smtClean="0"/>
            </a:br>
            <a:endParaRPr lang="en-US" b="1" dirty="0"/>
          </a:p>
        </p:txBody>
      </p:sp>
    </p:spTree>
    <p:extLst>
      <p:ext uri="{BB962C8B-B14F-4D97-AF65-F5344CB8AC3E}">
        <p14:creationId xmlns:p14="http://schemas.microsoft.com/office/powerpoint/2010/main" val="600859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7315200" cy="850106"/>
          </a:xfrm>
        </p:spPr>
        <p:txBody>
          <a:bodyPr/>
          <a:lstStyle/>
          <a:p>
            <a:r>
              <a:rPr lang="en-US" b="1" dirty="0"/>
              <a:t>Probabilistic Generative Model versus Probabilistic Discriminative Model</a:t>
            </a:r>
            <a:br>
              <a:rPr lang="en-US" b="1" dirty="0"/>
            </a:br>
            <a:endParaRPr lang="en-US" b="1"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457200" y="1600200"/>
              <a:ext cx="8229600" cy="2711260"/>
            </p:xfrm>
            <a:graphic>
              <a:graphicData uri="http://schemas.openxmlformats.org/drawingml/2006/table">
                <a:tbl>
                  <a:tblPr firstRow="1" bandRow="1">
                    <a:tableStyleId>{5C22544A-7EE6-4342-B048-85BDC9FD1C3A}</a:tableStyleId>
                  </a:tblPr>
                  <a:tblGrid>
                    <a:gridCol w="4876800"/>
                    <a:gridCol w="3352800"/>
                  </a:tblGrid>
                  <a:tr h="370840">
                    <a:tc>
                      <a:txBody>
                        <a:bodyPr/>
                        <a:lstStyle/>
                        <a:p>
                          <a:pPr algn="ctr"/>
                          <a:r>
                            <a:rPr lang="en-US" sz="2800" dirty="0" smtClean="0"/>
                            <a:t>Generative</a:t>
                          </a: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t>Discriminative</a:t>
                          </a:r>
                          <a:endParaRPr lang="en-US" sz="2800" dirty="0"/>
                        </a:p>
                      </a:txBody>
                      <a:tcPr/>
                    </a:tc>
                  </a:tr>
                  <a:tr h="370840">
                    <a:tc>
                      <a:txBody>
                        <a:bodyPr/>
                        <a:lstStyle/>
                        <a:p>
                          <a:r>
                            <a:rPr lang="en-US" sz="2000" dirty="0" smtClean="0"/>
                            <a:t>Ex: Naïve Bayes</a:t>
                          </a:r>
                          <a:endParaRPr lang="en-US" sz="2000" dirty="0"/>
                        </a:p>
                      </a:txBody>
                      <a:tcPr/>
                    </a:tc>
                    <a:tc>
                      <a:txBody>
                        <a:bodyPr/>
                        <a:lstStyle/>
                        <a:p>
                          <a:r>
                            <a:rPr lang="en-US" sz="2000" dirty="0" smtClean="0"/>
                            <a:t>Ex: Logistic Regression</a:t>
                          </a:r>
                          <a:endParaRPr lang="en-US" sz="20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Estimate </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r>
                                <a:rPr lang="en-US" sz="2000" b="0" i="1" dirty="0" smtClean="0">
                                  <a:latin typeface="Cambria Math" panose="02040503050406030204" pitchFamily="18" charset="0"/>
                                </a:rPr>
                                <m:t>𝑌</m:t>
                              </m:r>
                              <m:r>
                                <a:rPr lang="en-US" sz="2000" b="0" i="1" dirty="0" smtClean="0">
                                  <a:latin typeface="Cambria Math" panose="02040503050406030204" pitchFamily="18" charset="0"/>
                                </a:rPr>
                                <m:t>)</m:t>
                              </m:r>
                            </m:oMath>
                          </a14:m>
                          <a:r>
                            <a:rPr lang="en-US" sz="2000" dirty="0" smtClean="0"/>
                            <a:t> and </a:t>
                          </a:r>
                          <a14:m>
                            <m:oMath xmlns:m="http://schemas.openxmlformats.org/officeDocument/2006/math">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𝑋</m:t>
                              </m:r>
                              <m:r>
                                <a:rPr lang="en-US" sz="2000" b="0" i="1" dirty="0" smtClean="0">
                                  <a:latin typeface="Cambria Math" panose="02040503050406030204" pitchFamily="18" charset="0"/>
                                </a:rPr>
                                <m:t>|</m:t>
                              </m:r>
                              <m:r>
                                <a:rPr lang="en-US" sz="2000" b="0" i="1" dirty="0" smtClean="0">
                                  <a:latin typeface="Cambria Math" panose="02040503050406030204" pitchFamily="18" charset="0"/>
                                </a:rPr>
                                <m:t>𝑌</m:t>
                              </m:r>
                              <m:r>
                                <a:rPr lang="en-US" sz="2000" i="1" dirty="0">
                                  <a:latin typeface="Cambria Math" panose="02040503050406030204" pitchFamily="18" charset="0"/>
                                </a:rPr>
                                <m:t>)</m:t>
                              </m:r>
                            </m:oMath>
                          </a14:m>
                          <a:r>
                            <a:rPr lang="en-US" sz="2000" dirty="0"/>
                            <a:t> </a:t>
                          </a:r>
                          <a:endParaRPr lang="en-US" sz="2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Finds class label directly</a:t>
                          </a:r>
                          <a:r>
                            <a:rPr lang="en-US" sz="2000" baseline="0" dirty="0" smtClean="0"/>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b="0" i="1" dirty="0" smtClean="0">
                                  <a:latin typeface="Cambria Math" panose="02040503050406030204" pitchFamily="18" charset="0"/>
                                </a:rPr>
                                <m:t>𝑌</m:t>
                              </m:r>
                              <m:r>
                                <a:rPr lang="en-US" sz="2000" b="0" i="1" dirty="0" smtClean="0">
                                  <a:latin typeface="Cambria Math" panose="02040503050406030204" pitchFamily="18" charset="0"/>
                                </a:rPr>
                                <m:t>|</m:t>
                              </m:r>
                              <m:r>
                                <a:rPr lang="en-US" sz="2000" b="0" i="1" dirty="0" smtClean="0">
                                  <a:latin typeface="Cambria Math" panose="02040503050406030204" pitchFamily="18" charset="0"/>
                                </a:rPr>
                                <m:t>𝑋</m:t>
                              </m:r>
                              <m:r>
                                <a:rPr lang="en-US" sz="2000" i="1" dirty="0">
                                  <a:latin typeface="Cambria Math" panose="02040503050406030204" pitchFamily="18" charset="0"/>
                                </a:rPr>
                                <m:t>)</m:t>
                              </m:r>
                            </m:oMath>
                          </a14:m>
                          <a:r>
                            <a:rPr lang="en-US" sz="2000" dirty="0"/>
                            <a:t> </a:t>
                          </a:r>
                          <a:endParaRPr lang="en-US" sz="2000" dirty="0" smtClean="0"/>
                        </a:p>
                      </a:txBody>
                      <a:tcPr/>
                    </a:tc>
                  </a:tr>
                  <a:tr h="370840">
                    <a:tc>
                      <a:txBody>
                        <a:bodyPr/>
                        <a:lstStyle/>
                        <a:p>
                          <a:pPr marL="0" indent="0">
                            <a:buNone/>
                          </a:pPr>
                          <a:r>
                            <a:rPr lang="en-US" sz="2000" dirty="0" smtClean="0"/>
                            <a:t>Prediction</a:t>
                          </a:r>
                        </a:p>
                        <a:p>
                          <a:pPr marL="0" lvl="1" indent="0">
                            <a:spcBef>
                              <a:spcPts val="1000"/>
                            </a:spcBef>
                            <a:buNone/>
                          </a:pPr>
                          <a14:m>
                            <m:oMathPara xmlns:m="http://schemas.openxmlformats.org/officeDocument/2006/math">
                              <m:oMathParaPr>
                                <m:jc m:val="left"/>
                              </m:oMathParaPr>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m:rPr>
                                        <m:sty m:val="p"/>
                                      </m:rPr>
                                      <a:rPr lang="en-US" sz="2000" dirty="0">
                                        <a:latin typeface="Cambria Math" panose="02040503050406030204" pitchFamily="18" charset="0"/>
                                      </a:rPr>
                                      <m:t>argmax</m:t>
                                    </m:r>
                                  </m:e>
                                  <m:sub>
                                    <m:r>
                                      <a:rPr lang="en-US" sz="2000" i="1" dirty="0">
                                        <a:latin typeface="Cambria Math" panose="02040503050406030204" pitchFamily="18" charset="0"/>
                                      </a:rPr>
                                      <m:t>𝑦</m:t>
                                    </m:r>
                                  </m:sub>
                                </m:sSub>
                                <m:r>
                                  <a:rPr lang="en-US" sz="2000" i="1" dirty="0">
                                    <a:latin typeface="Cambria Math" panose="02040503050406030204" pitchFamily="18" charset="0"/>
                                  </a:rPr>
                                  <m:t> </m:t>
                                </m:r>
                                <m:r>
                                  <a:rPr lang="en-US" sz="2000" i="1" dirty="0">
                                    <a:latin typeface="Cambria Math" panose="02040503050406030204" pitchFamily="18" charset="0"/>
                                  </a:rPr>
                                  <m:t>𝑃</m:t>
                                </m:r>
                                <m:d>
                                  <m:dPr>
                                    <m:ctrlPr>
                                      <a:rPr lang="en-US" sz="2000" i="1" dirty="0">
                                        <a:latin typeface="Cambria Math" panose="02040503050406030204" pitchFamily="18" charset="0"/>
                                      </a:rPr>
                                    </m:ctrlPr>
                                  </m:dPr>
                                  <m:e>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e>
                                </m:d>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𝑋</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m:t>
                                </m:r>
                              </m:oMath>
                            </m:oMathPara>
                          </a14:m>
                          <a:endParaRPr lang="en-US" sz="2000" dirty="0"/>
                        </a:p>
                      </a:txBody>
                      <a:tcPr/>
                    </a:tc>
                    <a:tc>
                      <a:txBody>
                        <a:bodyPr/>
                        <a:lstStyle/>
                        <a:p>
                          <a:pPr marL="0" indent="0">
                            <a:buNone/>
                          </a:pPr>
                          <a:r>
                            <a:rPr lang="en-US" sz="2000" dirty="0" smtClean="0"/>
                            <a:t>Prediction</a:t>
                          </a:r>
                        </a:p>
                        <a:p>
                          <a:pPr marL="0" lvl="1" indent="0">
                            <a:spcBef>
                              <a:spcPts val="1000"/>
                            </a:spcBef>
                            <a:buNone/>
                          </a:pPr>
                          <a14:m>
                            <m:oMathPara xmlns:m="http://schemas.openxmlformats.org/officeDocument/2006/math">
                              <m:oMathParaPr>
                                <m:jc m:val="left"/>
                              </m:oMathParaPr>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𝑋</m:t>
                                </m:r>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r>
                                  <a:rPr lang="en-US" sz="2000" i="1" dirty="0">
                                    <a:latin typeface="Cambria Math" panose="02040503050406030204" pitchFamily="18" charset="0"/>
                                  </a:rPr>
                                  <m:t>)</m:t>
                                </m:r>
                              </m:oMath>
                            </m:oMathPara>
                          </a14:m>
                          <a:endParaRPr lang="en-US" sz="2000" dirty="0"/>
                        </a:p>
                      </a:txBody>
                      <a:tcPr/>
                    </a:tc>
                  </a:tr>
                  <a:tr h="370840">
                    <a:tc>
                      <a:txBody>
                        <a:bodyPr/>
                        <a:lstStyle/>
                        <a:p>
                          <a:endParaRPr lang="en-US" dirty="0"/>
                        </a:p>
                      </a:txBody>
                      <a:tcPr/>
                    </a:tc>
                    <a:tc>
                      <a:txBody>
                        <a:bodyPr/>
                        <a:lstStyle/>
                        <a:p>
                          <a:endParaRPr lang="en-US" dirty="0"/>
                        </a:p>
                      </a:txBody>
                      <a:tcPr/>
                    </a:tc>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865755474"/>
                  </p:ext>
                </p:extLst>
              </p:nvPr>
            </p:nvGraphicFramePr>
            <p:xfrm>
              <a:off x="457200" y="1600200"/>
              <a:ext cx="8229600" cy="2711260"/>
            </p:xfrm>
            <a:graphic>
              <a:graphicData uri="http://schemas.openxmlformats.org/drawingml/2006/table">
                <a:tbl>
                  <a:tblPr firstRow="1" bandRow="1">
                    <a:tableStyleId>{5C22544A-7EE6-4342-B048-85BDC9FD1C3A}</a:tableStyleId>
                  </a:tblPr>
                  <a:tblGrid>
                    <a:gridCol w="4876800"/>
                    <a:gridCol w="3352800"/>
                  </a:tblGrid>
                  <a:tr h="518160">
                    <a:tc>
                      <a:txBody>
                        <a:bodyPr/>
                        <a:lstStyle/>
                        <a:p>
                          <a:pPr algn="ctr"/>
                          <a:r>
                            <a:rPr lang="en-US" sz="2800" dirty="0" smtClean="0"/>
                            <a:t>Generative</a:t>
                          </a: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t>Discriminative</a:t>
                          </a:r>
                          <a:endParaRPr lang="en-US" sz="2800" dirty="0"/>
                        </a:p>
                      </a:txBody>
                      <a:tcPr/>
                    </a:tc>
                  </a:tr>
                  <a:tr h="396240">
                    <a:tc>
                      <a:txBody>
                        <a:bodyPr/>
                        <a:lstStyle/>
                        <a:p>
                          <a:r>
                            <a:rPr lang="en-US" sz="2000" dirty="0" smtClean="0"/>
                            <a:t>Ex: Naïve Bayes</a:t>
                          </a:r>
                          <a:endParaRPr lang="en-US" sz="2000" dirty="0"/>
                        </a:p>
                      </a:txBody>
                      <a:tcPr/>
                    </a:tc>
                    <a:tc>
                      <a:txBody>
                        <a:bodyPr/>
                        <a:lstStyle/>
                        <a:p>
                          <a:r>
                            <a:rPr lang="en-US" sz="2000" dirty="0" smtClean="0"/>
                            <a:t>Ex: Logistic Regression</a:t>
                          </a:r>
                          <a:endParaRPr lang="en-US" sz="2000" dirty="0"/>
                        </a:p>
                      </a:txBody>
                      <a:tcPr/>
                    </a:tc>
                  </a:tr>
                  <a:tr h="701040">
                    <a:tc>
                      <a:txBody>
                        <a:bodyPr/>
                        <a:lstStyle/>
                        <a:p>
                          <a:endParaRPr lang="en-US"/>
                        </a:p>
                      </a:txBody>
                      <a:tcPr>
                        <a:blipFill rotWithShape="0">
                          <a:blip r:embed="rId2"/>
                          <a:stretch>
                            <a:fillRect l="-250" t="-137069" r="-69375" b="-156897"/>
                          </a:stretch>
                        </a:blipFill>
                      </a:tcPr>
                    </a:tc>
                    <a:tc>
                      <a:txBody>
                        <a:bodyPr/>
                        <a:lstStyle/>
                        <a:p>
                          <a:endParaRPr lang="en-US"/>
                        </a:p>
                      </a:txBody>
                      <a:tcPr>
                        <a:blipFill rotWithShape="0">
                          <a:blip r:embed="rId2"/>
                          <a:stretch>
                            <a:fillRect l="-145818" t="-137069" r="-909" b="-156897"/>
                          </a:stretch>
                        </a:blipFill>
                      </a:tcPr>
                    </a:tc>
                  </a:tr>
                  <a:tr h="724980">
                    <a:tc>
                      <a:txBody>
                        <a:bodyPr/>
                        <a:lstStyle/>
                        <a:p>
                          <a:endParaRPr lang="en-US"/>
                        </a:p>
                      </a:txBody>
                      <a:tcPr>
                        <a:blipFill rotWithShape="0">
                          <a:blip r:embed="rId2"/>
                          <a:stretch>
                            <a:fillRect l="-250" t="-231092" r="-69375" b="-52941"/>
                          </a:stretch>
                        </a:blipFill>
                      </a:tcPr>
                    </a:tc>
                    <a:tc>
                      <a:txBody>
                        <a:bodyPr/>
                        <a:lstStyle/>
                        <a:p>
                          <a:endParaRPr lang="en-US"/>
                        </a:p>
                      </a:txBody>
                      <a:tcPr>
                        <a:blipFill rotWithShape="0">
                          <a:blip r:embed="rId2"/>
                          <a:stretch>
                            <a:fillRect l="-145818" t="-231092" r="-909" b="-52941"/>
                          </a:stretch>
                        </a:blipFill>
                      </a:tcPr>
                    </a:tc>
                  </a:tr>
                  <a:tr h="370840">
                    <a:tc>
                      <a:txBody>
                        <a:bodyPr/>
                        <a:lstStyle/>
                        <a:p>
                          <a:endParaRPr lang="en-US" dirty="0"/>
                        </a:p>
                      </a:txBody>
                      <a:tcPr/>
                    </a:tc>
                    <a:tc>
                      <a:txBody>
                        <a:bodyPr/>
                        <a:lstStyle/>
                        <a:p>
                          <a:endParaRPr lang="en-US" dirty="0"/>
                        </a:p>
                      </a:txBody>
                      <a:tcPr/>
                    </a:tc>
                  </a:tr>
                </a:tbl>
              </a:graphicData>
            </a:graphic>
          </p:graphicFrame>
        </mc:Fallback>
      </mc:AlternateContent>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12</a:t>
            </a:fld>
            <a:endParaRPr lang="en-US"/>
          </a:p>
        </p:txBody>
      </p:sp>
    </p:spTree>
    <p:extLst>
      <p:ext uri="{BB962C8B-B14F-4D97-AF65-F5344CB8AC3E}">
        <p14:creationId xmlns:p14="http://schemas.microsoft.com/office/powerpoint/2010/main" val="3190246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versus logistic regression</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Linear Regression</a:t>
            </a:r>
            <a:r>
              <a:rPr lang="en-US" dirty="0"/>
              <a:t> could help us predict the student’s test score on a scale of 0 - 100. Linear regression predictions are continuous (numbers in a range).</a:t>
            </a:r>
          </a:p>
          <a:p>
            <a:r>
              <a:rPr lang="en-US" b="1" dirty="0"/>
              <a:t>Logistic Regression</a:t>
            </a:r>
            <a:r>
              <a:rPr lang="en-US" dirty="0"/>
              <a:t> could help use predict whether the student passed or failed. Logistic regression predictions are discrete (only specific values or categories are allowed). We can also view probability scores underlying the model’s classifications.</a:t>
            </a:r>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13</a:t>
            </a:fld>
            <a:endParaRPr lang="en-US"/>
          </a:p>
        </p:txBody>
      </p:sp>
    </p:spTree>
    <p:extLst>
      <p:ext uri="{BB962C8B-B14F-4D97-AF65-F5344CB8AC3E}">
        <p14:creationId xmlns:p14="http://schemas.microsoft.com/office/powerpoint/2010/main" val="1504344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16733"/>
              </a:xfrm>
            </p:spPr>
            <p:txBody>
              <a:bodyPr>
                <a:normAutofit/>
              </a:bodyPr>
              <a:lstStyle/>
              <a:p>
                <a:endParaRPr lang="en-US" sz="2700" dirty="0"/>
              </a:p>
              <a:p>
                <a:endParaRPr lang="en-US" sz="2700" dirty="0"/>
              </a:p>
              <a:p>
                <a:endParaRPr lang="en-US" sz="2700" dirty="0"/>
              </a:p>
              <a:p>
                <a:endParaRPr lang="en-US" sz="2700" dirty="0"/>
              </a:p>
              <a:p>
                <a:r>
                  <a:rPr lang="en-US" sz="2700" dirty="0"/>
                  <a:t>Threshold classifier output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oMath>
                </a14:m>
                <a:r>
                  <a:rPr lang="en-US" sz="2700" dirty="0"/>
                  <a:t> at 0.5</a:t>
                </a:r>
              </a:p>
              <a:p>
                <a:pPr lvl="1"/>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≥0.5,</m:t>
                    </m:r>
                  </m:oMath>
                </a14:m>
                <a:r>
                  <a:rPr lang="en-US" sz="2400" dirty="0"/>
                  <a:t> predict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a:t>
                </a:r>
              </a:p>
              <a:p>
                <a:pPr lvl="1"/>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&lt;0.5</m:t>
                    </m:r>
                  </m:oMath>
                </a14:m>
                <a:r>
                  <a:rPr lang="en-US" sz="2400" dirty="0"/>
                  <a:t>, predict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=0</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22310"/>
              </a:xfrm>
              <a:blipFill>
                <a:blip r:embed="rId2"/>
                <a:stretch>
                  <a:fillRect l="-1623"/>
                </a:stretch>
              </a:blipFill>
            </p:spPr>
            <p:txBody>
              <a:bodyPr/>
              <a:lstStyle/>
              <a:p>
                <a:r>
                  <a:rPr lang="en-US">
                    <a:noFill/>
                  </a:rPr>
                  <a:t> </a:t>
                </a:r>
              </a:p>
            </p:txBody>
          </p:sp>
        </mc:Fallback>
      </mc:AlternateContent>
      <p:grpSp>
        <p:nvGrpSpPr>
          <p:cNvPr id="20" name="Group 19"/>
          <p:cNvGrpSpPr/>
          <p:nvPr/>
        </p:nvGrpSpPr>
        <p:grpSpPr>
          <a:xfrm>
            <a:off x="1246898" y="1310077"/>
            <a:ext cx="6650204" cy="2104612"/>
            <a:chOff x="1991669" y="1102932"/>
            <a:chExt cx="7334641" cy="2321218"/>
          </a:xfrm>
        </p:grpSpPr>
        <p:cxnSp>
          <p:nvCxnSpPr>
            <p:cNvPr id="4" name="Straight Connector 3"/>
            <p:cNvCxnSpPr/>
            <p:nvPr/>
          </p:nvCxnSpPr>
          <p:spPr>
            <a:xfrm>
              <a:off x="3544708" y="1102932"/>
              <a:ext cx="0" cy="227662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3305337" y="2781223"/>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991669" y="1859173"/>
              <a:ext cx="1708509" cy="458261"/>
            </a:xfrm>
            <a:prstGeom prst="rect">
              <a:avLst/>
            </a:prstGeom>
          </p:spPr>
          <p:txBody>
            <a:bodyPr wrap="none">
              <a:spAutoFit/>
            </a:bodyPr>
            <a:lstStyle/>
            <a:p>
              <a:r>
                <a:rPr lang="en-US" sz="2100" dirty="0"/>
                <a:t>Malignant? </a:t>
              </a:r>
            </a:p>
          </p:txBody>
        </p:sp>
        <p:sp>
          <p:nvSpPr>
            <p:cNvPr id="7" name="Rectangle 6"/>
            <p:cNvSpPr/>
            <p:nvPr/>
          </p:nvSpPr>
          <p:spPr>
            <a:xfrm>
              <a:off x="2402140" y="2596557"/>
              <a:ext cx="1045231" cy="458261"/>
            </a:xfrm>
            <a:prstGeom prst="rect">
              <a:avLst/>
            </a:prstGeom>
          </p:spPr>
          <p:txBody>
            <a:bodyPr wrap="none">
              <a:spAutoFit/>
            </a:bodyPr>
            <a:lstStyle/>
            <a:p>
              <a:r>
                <a:rPr lang="en-US" sz="2100" dirty="0"/>
                <a:t>0 (No)</a:t>
              </a:r>
            </a:p>
          </p:txBody>
        </p:sp>
        <p:sp>
          <p:nvSpPr>
            <p:cNvPr id="8" name="Rectangle 7"/>
            <p:cNvSpPr/>
            <p:nvPr/>
          </p:nvSpPr>
          <p:spPr>
            <a:xfrm>
              <a:off x="2402139" y="1275167"/>
              <a:ext cx="1128186" cy="458261"/>
            </a:xfrm>
            <a:prstGeom prst="rect">
              <a:avLst/>
            </a:prstGeom>
          </p:spPr>
          <p:txBody>
            <a:bodyPr wrap="none">
              <a:spAutoFit/>
            </a:bodyPr>
            <a:lstStyle/>
            <a:p>
              <a:r>
                <a:rPr lang="en-US" sz="2100" dirty="0"/>
                <a:t>1 (Yes)</a:t>
              </a:r>
            </a:p>
          </p:txBody>
        </p:sp>
        <p:sp>
          <p:nvSpPr>
            <p:cNvPr id="9" name="Rectangle 8"/>
            <p:cNvSpPr/>
            <p:nvPr/>
          </p:nvSpPr>
          <p:spPr>
            <a:xfrm>
              <a:off x="5840474" y="2965889"/>
              <a:ext cx="1647336" cy="458261"/>
            </a:xfrm>
            <a:prstGeom prst="rect">
              <a:avLst/>
            </a:prstGeom>
          </p:spPr>
          <p:txBody>
            <a:bodyPr wrap="none">
              <a:spAutoFit/>
            </a:bodyPr>
            <a:lstStyle/>
            <a:p>
              <a:r>
                <a:rPr lang="en-US" sz="2100" dirty="0"/>
                <a:t>Tumor Size</a:t>
              </a:r>
            </a:p>
          </p:txBody>
        </p:sp>
        <p:sp>
          <p:nvSpPr>
            <p:cNvPr id="10" name="Multiply 9"/>
            <p:cNvSpPr/>
            <p:nvPr/>
          </p:nvSpPr>
          <p:spPr>
            <a:xfrm>
              <a:off x="3736213"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Multiply 10"/>
            <p:cNvSpPr/>
            <p:nvPr/>
          </p:nvSpPr>
          <p:spPr>
            <a:xfrm>
              <a:off x="6499051"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Multiply 11"/>
            <p:cNvSpPr/>
            <p:nvPr/>
          </p:nvSpPr>
          <p:spPr>
            <a:xfrm>
              <a:off x="5539748" y="2589876"/>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Multiply 12"/>
            <p:cNvSpPr/>
            <p:nvPr/>
          </p:nvSpPr>
          <p:spPr>
            <a:xfrm>
              <a:off x="4516265" y="2596557"/>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Multiply 13"/>
            <p:cNvSpPr/>
            <p:nvPr/>
          </p:nvSpPr>
          <p:spPr>
            <a:xfrm>
              <a:off x="4877644" y="2596557"/>
              <a:ext cx="422031" cy="3727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Multiply 14"/>
            <p:cNvSpPr/>
            <p:nvPr/>
          </p:nvSpPr>
          <p:spPr>
            <a:xfrm>
              <a:off x="6077020"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6" name="Multiply 15"/>
            <p:cNvSpPr/>
            <p:nvPr/>
          </p:nvSpPr>
          <p:spPr>
            <a:xfrm>
              <a:off x="6917399"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7" name="Multiply 16"/>
            <p:cNvSpPr/>
            <p:nvPr/>
          </p:nvSpPr>
          <p:spPr>
            <a:xfrm>
              <a:off x="7663391"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8" name="Multiply 17"/>
            <p:cNvSpPr/>
            <p:nvPr/>
          </p:nvSpPr>
          <p:spPr>
            <a:xfrm>
              <a:off x="8281930"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9" name="Multiply 18"/>
            <p:cNvSpPr/>
            <p:nvPr/>
          </p:nvSpPr>
          <p:spPr>
            <a:xfrm>
              <a:off x="8575007" y="135671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grpSp>
      <p:cxnSp>
        <p:nvCxnSpPr>
          <p:cNvPr id="23" name="Straight Connector 22"/>
          <p:cNvCxnSpPr/>
          <p:nvPr/>
        </p:nvCxnSpPr>
        <p:spPr>
          <a:xfrm flipV="1">
            <a:off x="2900749" y="1131094"/>
            <a:ext cx="5157431" cy="2330344"/>
          </a:xfrm>
          <a:prstGeom prst="line">
            <a:avLst/>
          </a:prstGeom>
          <a:ln w="76200">
            <a:prstDash val="solid"/>
          </a:ln>
        </p:spPr>
        <p:style>
          <a:lnRef idx="3">
            <a:schemeClr val="accent6"/>
          </a:lnRef>
          <a:fillRef idx="0">
            <a:schemeClr val="accent6"/>
          </a:fillRef>
          <a:effectRef idx="2">
            <a:schemeClr val="accent6"/>
          </a:effectRef>
          <a:fontRef idx="minor">
            <a:schemeClr val="tx1"/>
          </a:fontRef>
        </p:style>
      </p:cxnSp>
      <p:sp>
        <p:nvSpPr>
          <p:cNvPr id="27" name="Multiply 26"/>
          <p:cNvSpPr/>
          <p:nvPr/>
        </p:nvSpPr>
        <p:spPr>
          <a:xfrm>
            <a:off x="8681032" y="1520962"/>
            <a:ext cx="382649" cy="33800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cxnSp>
        <p:nvCxnSpPr>
          <p:cNvPr id="29" name="Straight Connector 28"/>
          <p:cNvCxnSpPr/>
          <p:nvPr/>
        </p:nvCxnSpPr>
        <p:spPr>
          <a:xfrm flipV="1">
            <a:off x="2655014" y="1320629"/>
            <a:ext cx="6343795" cy="1964724"/>
          </a:xfrm>
          <a:prstGeom prst="line">
            <a:avLst/>
          </a:prstGeom>
          <a:ln w="762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2221037" y="3374254"/>
                <a:ext cx="1751890"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h</m:t>
                          </m:r>
                        </m:e>
                        <m:sub>
                          <m:r>
                            <a:rPr lang="en-US" sz="2100" i="1">
                              <a:latin typeface="Cambria Math" panose="02040503050406030204" pitchFamily="18" charset="0"/>
                            </a:rPr>
                            <m:t>𝜃</m:t>
                          </m:r>
                        </m:sub>
                      </m:sSub>
                      <m:d>
                        <m:dPr>
                          <m:ctrlPr>
                            <a:rPr lang="en-US" sz="2100" i="1">
                              <a:latin typeface="Cambria Math" panose="02040503050406030204" pitchFamily="18" charset="0"/>
                            </a:rPr>
                          </m:ctrlPr>
                        </m:dPr>
                        <m:e>
                          <m:r>
                            <a:rPr lang="en-US" sz="2100" i="1">
                              <a:latin typeface="Cambria Math" panose="02040503050406030204" pitchFamily="18" charset="0"/>
                            </a:rPr>
                            <m:t>𝑥</m:t>
                          </m:r>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𝜃</m:t>
                          </m:r>
                        </m:e>
                        <m:sup>
                          <m:r>
                            <a:rPr lang="en-US" sz="2100" i="1">
                              <a:latin typeface="Cambria Math" panose="02040503050406030204" pitchFamily="18" charset="0"/>
                            </a:rPr>
                            <m:t>⊤</m:t>
                          </m:r>
                        </m:sup>
                      </m:sSup>
                      <m:r>
                        <a:rPr lang="en-US" sz="2100" i="1">
                          <a:latin typeface="Cambria Math" panose="02040503050406030204" pitchFamily="18" charset="0"/>
                        </a:rPr>
                        <m:t>𝑥</m:t>
                      </m:r>
                    </m:oMath>
                  </m:oMathPara>
                </a14:m>
                <a:endParaRPr lang="en-US" sz="2100" dirty="0"/>
              </a:p>
            </p:txBody>
          </p:sp>
        </mc:Choice>
        <mc:Fallback xmlns="">
          <p:sp>
            <p:nvSpPr>
              <p:cNvPr id="34" name="Rectangle 33"/>
              <p:cNvSpPr>
                <a:spLocks noRot="1" noChangeAspect="1" noMove="1" noResize="1" noEditPoints="1" noAdjustHandles="1" noChangeArrowheads="1" noChangeShapeType="1" noTextEdit="1"/>
              </p:cNvSpPr>
              <p:nvPr/>
            </p:nvSpPr>
            <p:spPr>
              <a:xfrm>
                <a:off x="2961383" y="3356005"/>
                <a:ext cx="2241768" cy="523220"/>
              </a:xfrm>
              <a:prstGeom prst="rect">
                <a:avLst/>
              </a:prstGeom>
              <a:blipFill>
                <a:blip r:embed="rId3"/>
                <a:stretch>
                  <a:fillRect/>
                </a:stretch>
              </a:blipFill>
            </p:spPr>
            <p:txBody>
              <a:bodyPr/>
              <a:lstStyle/>
              <a:p>
                <a:r>
                  <a:rPr lang="en-US">
                    <a:noFill/>
                  </a:rPr>
                  <a:t> </a:t>
                </a:r>
              </a:p>
            </p:txBody>
          </p:sp>
        </mc:Fallback>
      </mc:AlternateContent>
      <p:sp>
        <p:nvSpPr>
          <p:cNvPr id="35"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708089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647743"/>
            <a:ext cx="8610600" cy="2554545"/>
          </a:xfrm>
          <a:prstGeom prst="rect">
            <a:avLst/>
          </a:prstGeom>
          <a:noFill/>
        </p:spPr>
        <p:txBody>
          <a:bodyPr wrap="square" rtlCol="0">
            <a:spAutoFit/>
          </a:bodyPr>
          <a:lstStyle/>
          <a:p>
            <a:r>
              <a:rPr lang="en-US" sz="3200" dirty="0" smtClean="0"/>
              <a:t>Classification requires discrete values:    </a:t>
            </a:r>
          </a:p>
          <a:p>
            <a:r>
              <a:rPr lang="en-US" sz="3200" dirty="0" smtClean="0"/>
              <a:t>y = 0   </a:t>
            </a:r>
            <a:r>
              <a:rPr lang="en-US" sz="3200" dirty="0"/>
              <a:t>or   </a:t>
            </a:r>
            <a:r>
              <a:rPr lang="en-US" sz="3200" dirty="0" smtClean="0"/>
              <a:t>1</a:t>
            </a:r>
          </a:p>
          <a:p>
            <a:endParaRPr lang="en-US" sz="3200" dirty="0" smtClean="0"/>
          </a:p>
          <a:p>
            <a:r>
              <a:rPr lang="en-US" sz="3200" dirty="0" smtClean="0"/>
              <a:t>For linear Regression output values:</a:t>
            </a:r>
            <a:endParaRPr lang="en-US" sz="3200" dirty="0"/>
          </a:p>
          <a:p>
            <a:endParaRPr lang="en-US" sz="3200" dirty="0"/>
          </a:p>
        </p:txBody>
      </p:sp>
      <p:grpSp>
        <p:nvGrpSpPr>
          <p:cNvPr id="4" name="Group 3"/>
          <p:cNvGrpSpPr/>
          <p:nvPr/>
        </p:nvGrpSpPr>
        <p:grpSpPr>
          <a:xfrm>
            <a:off x="399286" y="3757472"/>
            <a:ext cx="7315200" cy="1077218"/>
            <a:chOff x="1891838" y="3253085"/>
            <a:chExt cx="4204162" cy="1077218"/>
          </a:xfrm>
        </p:grpSpPr>
        <p:sp>
          <p:nvSpPr>
            <p:cNvPr id="18" name="TextBox 17"/>
            <p:cNvSpPr txBox="1"/>
            <p:nvPr/>
          </p:nvSpPr>
          <p:spPr>
            <a:xfrm>
              <a:off x="2743200" y="3253085"/>
              <a:ext cx="3352800" cy="1077218"/>
            </a:xfrm>
            <a:prstGeom prst="rect">
              <a:avLst/>
            </a:prstGeom>
            <a:noFill/>
          </p:spPr>
          <p:txBody>
            <a:bodyPr wrap="square" rtlCol="0">
              <a:spAutoFit/>
            </a:bodyPr>
            <a:lstStyle/>
            <a:p>
              <a:r>
                <a:rPr lang="en-US" sz="3200" dirty="0"/>
                <a:t>can be </a:t>
              </a:r>
              <a:r>
                <a:rPr lang="en-US" sz="3200" dirty="0" smtClean="0"/>
                <a:t>much &gt; </a:t>
              </a:r>
              <a:r>
                <a:rPr lang="en-US" sz="3200" dirty="0"/>
                <a:t>1 or </a:t>
              </a:r>
              <a:r>
                <a:rPr lang="en-US" sz="3200" dirty="0" smtClean="0"/>
                <a:t>much &lt; </a:t>
              </a:r>
              <a:r>
                <a:rPr lang="en-US" sz="3200" dirty="0"/>
                <a:t>0</a:t>
              </a:r>
            </a:p>
          </p:txBody>
        </p:sp>
        <p:pic>
          <p:nvPicPr>
            <p:cNvPr id="2" name="Picture 1"/>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1891838" y="3405485"/>
              <a:ext cx="770441" cy="347607"/>
            </a:xfrm>
            <a:prstGeom prst="rect">
              <a:avLst/>
            </a:prstGeom>
          </p:spPr>
        </p:pic>
      </p:grpSp>
      <p:grpSp>
        <p:nvGrpSpPr>
          <p:cNvPr id="8" name="Group 7"/>
          <p:cNvGrpSpPr/>
          <p:nvPr/>
        </p:nvGrpSpPr>
        <p:grpSpPr>
          <a:xfrm>
            <a:off x="304800" y="4742103"/>
            <a:ext cx="6311264" cy="584775"/>
            <a:chOff x="457200" y="2672775"/>
            <a:chExt cx="6311264" cy="584775"/>
          </a:xfrm>
        </p:grpSpPr>
        <p:sp>
          <p:nvSpPr>
            <p:cNvPr id="21" name="TextBox 20"/>
            <p:cNvSpPr txBox="1"/>
            <p:nvPr/>
          </p:nvSpPr>
          <p:spPr>
            <a:xfrm>
              <a:off x="457200" y="2672775"/>
              <a:ext cx="5638800" cy="584775"/>
            </a:xfrm>
            <a:prstGeom prst="rect">
              <a:avLst/>
            </a:prstGeom>
            <a:noFill/>
          </p:spPr>
          <p:txBody>
            <a:bodyPr wrap="square" rtlCol="0">
              <a:spAutoFit/>
            </a:bodyPr>
            <a:lstStyle/>
            <a:p>
              <a:r>
                <a:rPr lang="en-US" sz="3200" dirty="0"/>
                <a:t>Logistic Regression:</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09286" y="2747567"/>
              <a:ext cx="2559178" cy="435190"/>
            </a:xfrm>
            <a:prstGeom prst="rect">
              <a:avLst/>
            </a:prstGeom>
          </p:spPr>
        </p:pic>
      </p:grpSp>
      <p:sp>
        <p:nvSpPr>
          <p:cNvPr id="10" name="Title 1"/>
          <p:cNvSpPr txBox="1">
            <a:spLocks/>
          </p:cNvSpPr>
          <p:nvPr/>
        </p:nvSpPr>
        <p:spPr>
          <a:xfrm>
            <a:off x="55025" y="75256"/>
            <a:ext cx="6858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dirty="0" smtClean="0"/>
              <a:t>Linear Regression versus Logistic Regression</a:t>
            </a:r>
            <a:endParaRPr lang="en-US" sz="4000" dirty="0"/>
          </a:p>
        </p:txBody>
      </p:sp>
    </p:spTree>
    <p:extLst>
      <p:ext uri="{BB962C8B-B14F-4D97-AF65-F5344CB8AC3E}">
        <p14:creationId xmlns:p14="http://schemas.microsoft.com/office/powerpoint/2010/main" val="3186155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Sigmoid/logistic function </a:t>
            </a:r>
            <a:r>
              <a:rPr lang="en-US" dirty="0"/>
              <a:t>takes a real value as input and outputs another value between 0 and </a:t>
            </a:r>
            <a:r>
              <a:rPr lang="en-US" dirty="0" smtClean="0"/>
              <a:t>1</a:t>
            </a:r>
          </a:p>
          <a:p>
            <a:r>
              <a:rPr lang="en-US" dirty="0"/>
              <a:t>That framework is called logistic </a:t>
            </a:r>
            <a:r>
              <a:rPr lang="en-US" dirty="0" smtClean="0"/>
              <a:t>regression</a:t>
            </a:r>
          </a:p>
          <a:p>
            <a:pPr lvl="1"/>
            <a:r>
              <a:rPr lang="en-US" dirty="0" smtClean="0"/>
              <a:t>Logistic</a:t>
            </a:r>
            <a:r>
              <a:rPr lang="en-US" dirty="0"/>
              <a:t>: A special mathematical </a:t>
            </a:r>
            <a:r>
              <a:rPr lang="en-US" dirty="0" smtClean="0"/>
              <a:t>sigmoid function </a:t>
            </a:r>
            <a:r>
              <a:rPr lang="en-US" dirty="0"/>
              <a:t>it uses </a:t>
            </a:r>
            <a:r>
              <a:rPr lang="en-US" dirty="0" smtClean="0"/>
              <a:t> </a:t>
            </a:r>
          </a:p>
          <a:p>
            <a:pPr lvl="1"/>
            <a:r>
              <a:rPr lang="en-US" dirty="0" smtClean="0"/>
              <a:t>Regression</a:t>
            </a:r>
            <a:r>
              <a:rPr lang="en-US" dirty="0"/>
              <a:t>: Combines a weight vector with observations to create an </a:t>
            </a:r>
            <a:r>
              <a:rPr lang="en-US" dirty="0" smtClean="0"/>
              <a:t>answer</a:t>
            </a:r>
          </a:p>
          <a:p>
            <a:pPr marL="457200" lvl="1" indent="0">
              <a:buNone/>
            </a:pP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16</a:t>
            </a:fld>
            <a:endParaRPr lang="en-US"/>
          </a:p>
        </p:txBody>
      </p:sp>
      <p:sp>
        <p:nvSpPr>
          <p:cNvPr id="12" name="Title 11"/>
          <p:cNvSpPr txBox="1">
            <a:spLocks noGrp="1"/>
          </p:cNvSpPr>
          <p:nvPr>
            <p:ph type="title"/>
          </p:nvPr>
        </p:nvSpPr>
        <p:spPr>
          <a:xfrm>
            <a:off x="395536" y="345748"/>
            <a:ext cx="6120680" cy="707886"/>
          </a:xfrm>
          <a:prstGeom prst="rect">
            <a:avLst/>
          </a:prstGeom>
          <a:noFill/>
        </p:spPr>
        <p:txBody>
          <a:bodyPr wrap="square" rtlCol="0">
            <a:spAutoFit/>
          </a:bodyPr>
          <a:lstStyle/>
          <a:p>
            <a:pPr fontAlgn="auto">
              <a:spcAft>
                <a:spcPts val="0"/>
              </a:spcAft>
            </a:pPr>
            <a:r>
              <a:rPr lang="en-US" sz="4000" b="1" dirty="0" smtClean="0"/>
              <a:t>Sigmoid/Logistic Function</a:t>
            </a:r>
            <a:endParaRPr lang="en-US" sz="4000"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5605666"/>
            <a:ext cx="2322957" cy="384048"/>
          </a:xfrm>
          <a:prstGeom prst="rect">
            <a:avLst/>
          </a:prstGeom>
        </p:spPr>
      </p:pic>
    </p:spTree>
    <p:extLst>
      <p:ext uri="{BB962C8B-B14F-4D97-AF65-F5344CB8AC3E}">
        <p14:creationId xmlns:p14="http://schemas.microsoft.com/office/powerpoint/2010/main" val="2572576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pPr algn="l"/>
            <a:r>
              <a:rPr lang="en-IN" dirty="0" smtClean="0"/>
              <a:t>Sigmoid </a:t>
            </a:r>
            <a:r>
              <a:rPr lang="en-IN" dirty="0"/>
              <a:t>Function</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31376" y="1600200"/>
            <a:ext cx="4271963" cy="3314700"/>
          </a:xfrm>
        </p:spPr>
        <p:txBody>
          <a:bodyPr>
            <a:normAutofit fontScale="85000" lnSpcReduction="20000"/>
          </a:bodyPr>
          <a:lstStyle/>
          <a:p>
            <a:r>
              <a:rPr lang="en-US" dirty="0"/>
              <a:t>Any function that takes the shape of ‘S’ is called a sigmoid function</a:t>
            </a:r>
          </a:p>
          <a:p>
            <a:r>
              <a:rPr lang="en-US" dirty="0"/>
              <a:t>Maps input horizon to a bounded, symmetrical output range</a:t>
            </a:r>
          </a:p>
          <a:p>
            <a:r>
              <a:rPr lang="en-US" dirty="0"/>
              <a:t>Examples:</a:t>
            </a:r>
          </a:p>
          <a:p>
            <a:pPr lvl="1"/>
            <a:r>
              <a:rPr lang="en-US" dirty="0"/>
              <a:t>Logistic Function</a:t>
            </a:r>
          </a:p>
          <a:p>
            <a:pPr lvl="1"/>
            <a:r>
              <a:rPr lang="en-US" dirty="0"/>
              <a:t>Hyperbolic </a:t>
            </a:r>
            <a:r>
              <a:rPr lang="en-US" dirty="0" smtClean="0"/>
              <a:t>Tangent</a:t>
            </a:r>
            <a:endParaRPr lang="en-US" dirty="0"/>
          </a:p>
        </p:txBody>
      </p:sp>
      <p:pic>
        <p:nvPicPr>
          <p:cNvPr id="2" name="Picture 1">
            <a:extLst>
              <a:ext uri="{FF2B5EF4-FFF2-40B4-BE49-F238E27FC236}">
                <a16:creationId xmlns:a16="http://schemas.microsoft.com/office/drawing/2014/main" xmlns="" id="{7009CAF1-0A67-8E49-9CE3-B75280C27013}"/>
              </a:ext>
            </a:extLst>
          </p:cNvPr>
          <p:cNvPicPr>
            <a:picLocks noChangeAspect="1"/>
          </p:cNvPicPr>
          <p:nvPr/>
        </p:nvPicPr>
        <p:blipFill>
          <a:blip r:embed="rId2"/>
          <a:stretch>
            <a:fillRect/>
          </a:stretch>
        </p:blipFill>
        <p:spPr>
          <a:xfrm>
            <a:off x="4343400" y="1600200"/>
            <a:ext cx="4387205" cy="2193603"/>
          </a:xfrm>
          <a:prstGeom prst="rect">
            <a:avLst/>
          </a:prstGeom>
        </p:spPr>
      </p:pic>
      <p:pic>
        <p:nvPicPr>
          <p:cNvPr id="3" name="Picture 2">
            <a:extLst>
              <a:ext uri="{FF2B5EF4-FFF2-40B4-BE49-F238E27FC236}">
                <a16:creationId xmlns:a16="http://schemas.microsoft.com/office/drawing/2014/main" xmlns="" id="{216EAC8E-D300-6E49-933A-574CBD1F3A02}"/>
              </a:ext>
            </a:extLst>
          </p:cNvPr>
          <p:cNvPicPr>
            <a:picLocks noChangeAspect="1"/>
          </p:cNvPicPr>
          <p:nvPr/>
        </p:nvPicPr>
        <p:blipFill>
          <a:blip r:embed="rId3"/>
          <a:stretch>
            <a:fillRect/>
          </a:stretch>
        </p:blipFill>
        <p:spPr>
          <a:xfrm>
            <a:off x="4572000" y="4114800"/>
            <a:ext cx="2848925" cy="2176463"/>
          </a:xfrm>
          <a:prstGeom prst="rect">
            <a:avLst/>
          </a:prstGeom>
        </p:spPr>
      </p:pic>
    </p:spTree>
    <p:extLst>
      <p:ext uri="{BB962C8B-B14F-4D97-AF65-F5344CB8AC3E}">
        <p14:creationId xmlns:p14="http://schemas.microsoft.com/office/powerpoint/2010/main" val="2727174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pPr algn="l"/>
            <a:r>
              <a:rPr lang="en-IN" dirty="0" smtClean="0"/>
              <a:t>Sigmoid </a:t>
            </a:r>
            <a:r>
              <a:rPr lang="en-IN" dirty="0"/>
              <a:t>Function</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76200" y="1371600"/>
            <a:ext cx="7620000" cy="2628900"/>
          </a:xfrm>
        </p:spPr>
        <p:txBody>
          <a:bodyPr>
            <a:normAutofit fontScale="85000" lnSpcReduction="10000"/>
          </a:bodyPr>
          <a:lstStyle/>
          <a:p>
            <a:r>
              <a:rPr lang="en-US" dirty="0"/>
              <a:t>Known as ‘squashing function’</a:t>
            </a:r>
          </a:p>
          <a:p>
            <a:r>
              <a:rPr lang="en-US" dirty="0"/>
              <a:t>Logistic function (a variant of sigmoid) bounds the output between 0 and 1</a:t>
            </a:r>
          </a:p>
          <a:p>
            <a:r>
              <a:rPr lang="en-US" dirty="0"/>
              <a:t>Conditional probability of a random variable can be expressed as a sigmoid (logistic) function</a:t>
            </a:r>
          </a:p>
          <a:p>
            <a:pPr marL="0" indent="0">
              <a:buNone/>
            </a:pPr>
            <a:r>
              <a:rPr lang="en-US" dirty="0"/>
              <a:t>		</a:t>
            </a:r>
            <a:endParaRPr lang="en-US" i="1" dirty="0"/>
          </a:p>
        </p:txBody>
      </p:sp>
      <p:pic>
        <p:nvPicPr>
          <p:cNvPr id="2" name="Picture 1">
            <a:extLst>
              <a:ext uri="{FF2B5EF4-FFF2-40B4-BE49-F238E27FC236}">
                <a16:creationId xmlns:a16="http://schemas.microsoft.com/office/drawing/2014/main" xmlns="" id="{6F060C2F-D930-7448-8226-F386E2EB2E03}"/>
              </a:ext>
            </a:extLst>
          </p:cNvPr>
          <p:cNvPicPr>
            <a:picLocks noChangeAspect="1"/>
          </p:cNvPicPr>
          <p:nvPr/>
        </p:nvPicPr>
        <p:blipFill>
          <a:blip r:embed="rId2"/>
          <a:stretch>
            <a:fillRect/>
          </a:stretch>
        </p:blipFill>
        <p:spPr>
          <a:xfrm>
            <a:off x="3124200" y="3733800"/>
            <a:ext cx="3314700" cy="2539145"/>
          </a:xfrm>
          <a:prstGeom prst="rect">
            <a:avLst/>
          </a:prstGeom>
        </p:spPr>
      </p:pic>
    </p:spTree>
    <p:extLst>
      <p:ext uri="{BB962C8B-B14F-4D97-AF65-F5344CB8AC3E}">
        <p14:creationId xmlns:p14="http://schemas.microsoft.com/office/powerpoint/2010/main" val="347374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representation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505522"/>
              </a:xfrm>
            </p:spPr>
            <p:txBody>
              <a:bodyPr>
                <a:noAutofit/>
              </a:bodyPr>
              <a:lstStyle/>
              <a:p>
                <a:r>
                  <a:rPr lang="en-US" sz="2700" dirty="0"/>
                  <a:t>Want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0≤</m:t>
                        </m:r>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≤1</m:t>
                    </m:r>
                  </m:oMath>
                </a14:m>
                <a:endParaRPr lang="en-US" sz="2700" dirty="0"/>
              </a:p>
              <a:p>
                <a:endParaRPr lang="en-US" sz="2700" dirty="0"/>
              </a:p>
              <a:p>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r>
                      <a:rPr lang="en-US" sz="2700">
                        <a:latin typeface="Cambria Math" panose="02040503050406030204" pitchFamily="18" charset="0"/>
                      </a:rPr>
                      <m:t>,</m:t>
                    </m:r>
                  </m:oMath>
                </a14:m>
                <a:r>
                  <a:rPr lang="en-US" sz="2700" dirty="0"/>
                  <a:t> </a:t>
                </a:r>
                <a:br>
                  <a:rPr lang="en-US" sz="2700" dirty="0"/>
                </a:br>
                <a:r>
                  <a:rPr lang="en-US" sz="2700" dirty="0"/>
                  <a:t/>
                </a:r>
                <a:br>
                  <a:rPr lang="en-US" sz="2700" dirty="0"/>
                </a:br>
                <a:r>
                  <a:rPr lang="en-US" sz="2700" dirty="0"/>
                  <a:t>where </a:t>
                </a:r>
                <a14:m>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a14:m>
                <a:endParaRPr lang="en-US" sz="2700" dirty="0"/>
              </a:p>
              <a:p>
                <a:endParaRPr lang="en-US" sz="2700" dirty="0"/>
              </a:p>
              <a:p>
                <a:r>
                  <a:rPr lang="en-US" sz="2700" dirty="0"/>
                  <a:t>Sigmoid function</a:t>
                </a:r>
              </a:p>
              <a:p>
                <a:r>
                  <a:rPr lang="en-US" sz="2700" dirty="0"/>
                  <a:t>Logistic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4029"/>
              </a:xfrm>
              <a:blipFill>
                <a:blip r:embed="rId2"/>
                <a:stretch>
                  <a:fillRect l="-1623" t="-3129" b="-9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72000" y="2226468"/>
                <a:ext cx="4050853" cy="1190326"/>
              </a:xfrm>
              <a:prstGeom prst="rect">
                <a:avLst/>
              </a:prstGeom>
              <a:ln w="38100">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h</m:t>
                          </m:r>
                        </m:e>
                        <m:sub>
                          <m:r>
                            <a:rPr lang="en-US" sz="3600" i="1">
                              <a:latin typeface="Cambria Math" panose="02040503050406030204" pitchFamily="18" charset="0"/>
                            </a:rPr>
                            <m:t>𝜃</m:t>
                          </m:r>
                        </m:sub>
                      </m:sSub>
                      <m:d>
                        <m:dPr>
                          <m:ctrlPr>
                            <a:rPr lang="en-US" sz="3600" i="1">
                              <a:latin typeface="Cambria Math" panose="02040503050406030204" pitchFamily="18" charset="0"/>
                            </a:rPr>
                          </m:ctrlPr>
                        </m:dPr>
                        <m:e>
                          <m:r>
                            <a:rPr lang="en-US" sz="3600" i="1">
                              <a:latin typeface="Cambria Math" panose="02040503050406030204" pitchFamily="18" charset="0"/>
                            </a:rPr>
                            <m:t>𝑥</m:t>
                          </m:r>
                        </m:e>
                      </m:d>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1+</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𝜃</m:t>
                                  </m:r>
                                </m:e>
                                <m:sup>
                                  <m:r>
                                    <a:rPr lang="en-US" sz="3600" i="1">
                                      <a:latin typeface="Cambria Math" panose="02040503050406030204" pitchFamily="18" charset="0"/>
                                    </a:rPr>
                                    <m:t>⊤</m:t>
                                  </m:r>
                                </m:sup>
                              </m:sSup>
                              <m:r>
                                <a:rPr lang="en-US" sz="3600" i="1">
                                  <a:latin typeface="Cambria Math" panose="02040503050406030204" pitchFamily="18" charset="0"/>
                                </a:rPr>
                                <m:t>𝑥</m:t>
                              </m:r>
                            </m:sup>
                          </m:sSup>
                        </m:den>
                      </m:f>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6096000" y="1825624"/>
                <a:ext cx="5292474" cy="1556260"/>
              </a:xfrm>
              <a:prstGeom prst="rect">
                <a:avLst/>
              </a:prstGeom>
              <a:blipFill>
                <a:blip r:embed="rId3"/>
                <a:stretch>
                  <a:fillRect/>
                </a:stretch>
              </a:blipFill>
              <a:ln w="38100">
                <a:solidFill>
                  <a:srgbClr val="00B050"/>
                </a:solidFill>
              </a:ln>
            </p:spPr>
            <p:txBody>
              <a:bodyPr/>
              <a:lstStyle/>
              <a:p>
                <a:r>
                  <a:rPr lang="en-US">
                    <a:noFill/>
                  </a:rPr>
                  <a:t> </a:t>
                </a:r>
              </a:p>
            </p:txBody>
          </p:sp>
        </mc:Fallback>
      </mc:AlternateContent>
      <p:pic>
        <p:nvPicPr>
          <p:cNvPr id="1026" name="Picture 2" descr="https://upload.wikimedia.org/wikipedia/commons/thumb/8/88/Logistic-curve.svg/32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278" y="3606782"/>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399611" y="5654501"/>
                <a:ext cx="3284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𝑧</m:t>
                      </m:r>
                    </m:oMath>
                  </m:oMathPara>
                </a14:m>
                <a:endParaRPr lang="en-US" sz="1800" dirty="0"/>
              </a:p>
            </p:txBody>
          </p:sp>
        </mc:Choice>
        <mc:Fallback xmlns="">
          <p:sp>
            <p:nvSpPr>
              <p:cNvPr id="5" name="Rectangle 4"/>
              <p:cNvSpPr>
                <a:spLocks noRot="1" noChangeAspect="1" noMove="1" noResize="1" noEditPoints="1" noAdjustHandles="1" noChangeArrowheads="1" noChangeShapeType="1" noTextEdit="1"/>
              </p:cNvSpPr>
              <p:nvPr/>
            </p:nvSpPr>
            <p:spPr>
              <a:xfrm>
                <a:off x="8532814" y="6396335"/>
                <a:ext cx="43786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54269" y="4430504"/>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𝑔</m:t>
                      </m:r>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oMath>
                  </m:oMathPara>
                </a14:m>
                <a:endParaRPr lang="en-US" sz="1800" dirty="0"/>
              </a:p>
            </p:txBody>
          </p:sp>
        </mc:Choice>
        <mc:Fallback xmlns="">
          <p:sp>
            <p:nvSpPr>
              <p:cNvPr id="7" name="Rectangle 6"/>
              <p:cNvSpPr>
                <a:spLocks noRot="1" noChangeAspect="1" noMove="1" noResize="1" noEditPoints="1" noAdjustHandles="1" noChangeArrowheads="1" noChangeShapeType="1" noTextEdit="1"/>
              </p:cNvSpPr>
              <p:nvPr/>
            </p:nvSpPr>
            <p:spPr>
              <a:xfrm>
                <a:off x="5939026" y="4764338"/>
                <a:ext cx="857222" cy="461665"/>
              </a:xfrm>
              <a:prstGeom prst="rect">
                <a:avLst/>
              </a:prstGeom>
              <a:blipFill>
                <a:blip r:embed="rId6"/>
                <a:stretch>
                  <a:fillRect r="-1418" b="-18667"/>
                </a:stretch>
              </a:blipFill>
            </p:spPr>
            <p:txBody>
              <a:bodyPr/>
              <a:lstStyle/>
              <a:p>
                <a:r>
                  <a:rPr lang="en-US">
                    <a:noFill/>
                  </a:rPr>
                  <a:t> </a:t>
                </a:r>
              </a:p>
            </p:txBody>
          </p:sp>
        </mc:Fallback>
      </mc:AlternateContent>
      <p:sp>
        <p:nvSpPr>
          <p:cNvPr id="8"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033147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6487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Lecture No. – </a:t>
            </a:r>
            <a:r>
              <a:rPr lang="en-US" sz="3200" dirty="0" smtClean="0">
                <a:latin typeface="+mn-lt"/>
                <a:cs typeface="Courier New" pitchFamily="49" charset="0"/>
              </a:rPr>
              <a:t>5 | </a:t>
            </a:r>
            <a:r>
              <a:rPr lang="en-US" sz="3200" dirty="0">
                <a:latin typeface="+mn-lt"/>
                <a:cs typeface="Courier New" pitchFamily="49" charset="0"/>
              </a:rPr>
              <a:t>Probabilistic Discriminative Classifiers</a:t>
            </a: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Date – </a:t>
            </a:r>
            <a:r>
              <a:rPr lang="en-US" sz="3200" dirty="0" smtClean="0">
                <a:latin typeface="+mn-lt"/>
                <a:cs typeface="Courier New" pitchFamily="49" charset="0"/>
              </a:rPr>
              <a:t>27/09/2020</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Time – </a:t>
            </a:r>
            <a:r>
              <a:rPr lang="en-US" sz="3200" dirty="0" smtClean="0">
                <a:latin typeface="+mn-lt"/>
                <a:cs typeface="Courier New" pitchFamily="49" charset="0"/>
              </a:rPr>
              <a:t>2:00 </a:t>
            </a:r>
            <a:r>
              <a:rPr lang="en-US" sz="3200" dirty="0">
                <a:latin typeface="+mn-lt"/>
                <a:cs typeface="Courier New" pitchFamily="49" charset="0"/>
              </a:rPr>
              <a:t>P</a:t>
            </a:r>
            <a:r>
              <a:rPr lang="en-US" sz="3200" dirty="0" smtClean="0">
                <a:latin typeface="+mn-lt"/>
                <a:cs typeface="Courier New" pitchFamily="49" charset="0"/>
              </a:rPr>
              <a:t>M </a:t>
            </a:r>
            <a:r>
              <a:rPr lang="en-US" sz="3200" dirty="0">
                <a:latin typeface="+mn-lt"/>
                <a:cs typeface="Courier New" pitchFamily="49" charset="0"/>
              </a:rPr>
              <a:t>– 4</a:t>
            </a:r>
            <a:r>
              <a:rPr lang="en-US" sz="3200" dirty="0" smtClean="0">
                <a:latin typeface="+mn-lt"/>
                <a:cs typeface="Courier New" pitchFamily="49" charset="0"/>
              </a:rPr>
              <a:t>:00 </a:t>
            </a:r>
            <a:r>
              <a:rPr lang="en-US" sz="3200" dirty="0">
                <a:latin typeface="+mn-lt"/>
                <a:cs typeface="Courier New" pitchFamily="49" charset="0"/>
              </a:rPr>
              <a:t>P</a:t>
            </a:r>
            <a:r>
              <a:rPr lang="en-US" sz="3200" dirty="0" smtClean="0">
                <a:latin typeface="+mn-lt"/>
                <a:cs typeface="Courier New" pitchFamily="49" charset="0"/>
              </a:rPr>
              <a:t>M</a:t>
            </a:r>
            <a:endParaRPr lang="en-US" sz="3200" dirty="0">
              <a:latin typeface="+mn-lt"/>
              <a:cs typeface="Courier New" pitchFamily="49" charset="0"/>
            </a:endParaRPr>
          </a:p>
        </p:txBody>
      </p:sp>
    </p:spTree>
    <p:extLst>
      <p:ext uri="{BB962C8B-B14F-4D97-AF65-F5344CB8AC3E}">
        <p14:creationId xmlns:p14="http://schemas.microsoft.com/office/powerpoint/2010/main" val="3386735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hypothesis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estimated probability that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on input </a:t>
                </a:r>
                <a14:m>
                  <m:oMath xmlns:m="http://schemas.openxmlformats.org/officeDocument/2006/math">
                    <m:r>
                      <a:rPr lang="en-US" sz="2400" i="1">
                        <a:latin typeface="Cambria Math" panose="02040503050406030204" pitchFamily="18" charset="0"/>
                      </a:rPr>
                      <m:t>𝑥</m:t>
                    </m:r>
                  </m:oMath>
                </a14:m>
                <a:endParaRPr lang="en-US" sz="2400" dirty="0"/>
              </a:p>
              <a:p>
                <a:endParaRPr lang="en-US" sz="2400" dirty="0"/>
              </a:p>
              <a:p>
                <a:r>
                  <a:rPr lang="en-US" sz="2400" dirty="0"/>
                  <a:t>Example: If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1</m:t>
                                </m:r>
                              </m:sub>
                            </m:sSub>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e>
                          <m:e>
                            <m:r>
                              <m:rPr>
                                <m:sty m:val="p"/>
                              </m:rPr>
                              <a:rPr lang="en-US" sz="2400">
                                <a:latin typeface="Cambria Math" panose="02040503050406030204" pitchFamily="18" charset="0"/>
                              </a:rPr>
                              <m:t>tumorSize</m:t>
                            </m:r>
                          </m:e>
                        </m:eqArr>
                      </m:e>
                    </m:d>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0.7</a:t>
                </a:r>
              </a:p>
              <a:p>
                <a:endParaRPr lang="en-US" sz="2400" dirty="0"/>
              </a:p>
              <a:p>
                <a:r>
                  <a:rPr lang="en-US" sz="2400" dirty="0"/>
                  <a:t>Tell patient that 70% chance of tumor being malignant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2221028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d>
                        <m:dPr>
                          <m:ctrlPr>
                            <a:rPr lang="en-US" sz="2700" i="1">
                              <a:latin typeface="Cambria Math" panose="02040503050406030204" pitchFamily="18" charset="0"/>
                            </a:rPr>
                          </m:ctrlPr>
                        </m:dPr>
                        <m:e>
                          <m:sSup>
                            <m:sSupPr>
                              <m:ctrlPr>
                                <a:rPr lang="en-US" sz="2700" i="1">
                                  <a:latin typeface="Cambria Math" panose="02040503050406030204" pitchFamily="18" charset="0"/>
                                </a:rPr>
                              </m:ctrlPr>
                            </m:sSupPr>
                            <m:e>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e>
                      </m:d>
                    </m:oMath>
                  </m:oMathPara>
                </a14:m>
                <a:endParaRPr lang="en-US" sz="2700" dirty="0"/>
              </a:p>
              <a:p>
                <a:pPr marL="0" indent="0">
                  <a:buNone/>
                </a:pPr>
                <a14:m>
                  <m:oMathPara xmlns:m="http://schemas.openxmlformats.org/officeDocument/2006/math">
                    <m:oMathParaPr>
                      <m:jc m:val="left"/>
                    </m:oMathParaPr>
                    <m:oMath xmlns:m="http://schemas.openxmlformats.org/officeDocument/2006/math">
                      <m:r>
                        <a:rPr lang="en-US" sz="2700" i="1">
                          <a:latin typeface="Cambria Math" panose="02040503050406030204" pitchFamily="18" charset="0"/>
                        </a:rPr>
                        <m:t>𝑔</m:t>
                      </m:r>
                      <m:d>
                        <m:dPr>
                          <m:ctrlPr>
                            <a:rPr lang="en-US" sz="2700" i="1">
                              <a:latin typeface="Cambria Math" panose="02040503050406030204" pitchFamily="18" charset="0"/>
                            </a:rPr>
                          </m:ctrlPr>
                        </m:dPr>
                        <m:e>
                          <m:r>
                            <a:rPr lang="en-US" sz="2700" i="1">
                              <a:latin typeface="Cambria Math" panose="02040503050406030204" pitchFamily="18" charset="0"/>
                            </a:rPr>
                            <m:t>𝑧</m:t>
                          </m:r>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1+</m:t>
                          </m:r>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r>
                                <a:rPr lang="en-US" sz="2700" i="1">
                                  <a:latin typeface="Cambria Math" panose="02040503050406030204" pitchFamily="18" charset="0"/>
                                </a:rPr>
                                <m:t>−</m:t>
                              </m:r>
                              <m:r>
                                <a:rPr lang="en-US" sz="2700" i="1">
                                  <a:latin typeface="Cambria Math" panose="02040503050406030204" pitchFamily="18" charset="0"/>
                                </a:rPr>
                                <m:t>𝑧</m:t>
                              </m:r>
                            </m:sup>
                          </m:sSup>
                        </m:den>
                      </m:f>
                    </m:oMath>
                  </m:oMathPara>
                </a14:m>
                <a:endParaRPr lang="en-US" sz="2700" dirty="0"/>
              </a:p>
              <a:p>
                <a:endParaRPr lang="en-US" sz="2700" dirty="0"/>
              </a:p>
              <a:p>
                <a:pPr marL="0" indent="0">
                  <a:buNone/>
                </a:pPr>
                <a:r>
                  <a:rPr lang="en-US" sz="2700" dirty="0"/>
                  <a:t>Suppose predict “y = 1”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≥0</m:t>
                    </m:r>
                  </m:oMath>
                </a14:m>
                <a:endParaRPr lang="en-US" sz="2700" dirty="0"/>
              </a:p>
              <a:p>
                <a:pPr marL="0" indent="0">
                  <a:buNone/>
                </a:pPr>
                <a:r>
                  <a:rPr lang="en-US" sz="2700" dirty="0"/>
                  <a:t>                predict “y = 0” if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&lt;0.5</m:t>
                    </m:r>
                  </m:oMath>
                </a14:m>
                <a:endParaRPr lang="en-US" sz="2700" dirty="0"/>
              </a:p>
              <a:p>
                <a:pPr marL="0" indent="0">
                  <a:buNone/>
                </a:pPr>
                <a:r>
                  <a:rPr lang="en-US" sz="2700" dirty="0"/>
                  <a:t>                                                                        </a:t>
                </a:r>
                <a14:m>
                  <m:oMath xmlns:m="http://schemas.openxmlformats.org/officeDocument/2006/math">
                    <m:sSup>
                      <m:sSupPr>
                        <m:ctrlPr>
                          <a:rPr lang="en-US" sz="2700" i="1">
                            <a:latin typeface="Cambria Math" panose="02040503050406030204" pitchFamily="18" charset="0"/>
                          </a:rPr>
                        </m:ctrlPr>
                      </m:sSupPr>
                      <m:e>
                        <m:r>
                          <a:rPr lang="en-US" sz="2700" i="1">
                            <a:latin typeface="Cambria Math" panose="02040503050406030204" pitchFamily="18" charset="0"/>
                          </a:rPr>
                          <m:t>𝑧</m:t>
                        </m:r>
                        <m:r>
                          <a:rPr lang="en-US" sz="2700" i="1">
                            <a:latin typeface="Cambria Math" panose="02040503050406030204" pitchFamily="18" charset="0"/>
                          </a:rPr>
                          <m:t>= </m:t>
                        </m:r>
                        <m:r>
                          <a:rPr lang="en-US" sz="2700" i="1">
                            <a:latin typeface="Cambria Math" panose="02040503050406030204" pitchFamily="18" charset="0"/>
                          </a:rPr>
                          <m:t>𝜃</m:t>
                        </m:r>
                      </m:e>
                      <m:sup>
                        <m:r>
                          <a:rPr lang="en-US" sz="2700" i="1">
                            <a:latin typeface="Cambria Math" panose="02040503050406030204" pitchFamily="18" charset="0"/>
                          </a:rPr>
                          <m:t>⊤</m:t>
                        </m:r>
                      </m:sup>
                    </m:sSup>
                    <m:r>
                      <a:rPr lang="en-US" sz="2700" i="1">
                        <a:latin typeface="Cambria Math" panose="02040503050406030204" pitchFamily="18" charset="0"/>
                      </a:rPr>
                      <m:t>𝑥</m:t>
                    </m:r>
                    <m:r>
                      <a:rPr lang="en-US" sz="2700" i="1">
                        <a:latin typeface="Cambria Math" panose="02040503050406030204" pitchFamily="18" charset="0"/>
                      </a:rPr>
                      <m:t>&lt;0</m:t>
                    </m:r>
                  </m:oMath>
                </a14:m>
                <a:endParaRPr lang="en-US" sz="2700" dirty="0"/>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97" b="-2801"/>
                </a:stretch>
              </a:blipFill>
            </p:spPr>
            <p:txBody>
              <a:bodyPr/>
              <a:lstStyle/>
              <a:p>
                <a:r>
                  <a:rPr lang="en-US">
                    <a:noFill/>
                  </a:rPr>
                  <a:t> </a:t>
                </a:r>
              </a:p>
            </p:txBody>
          </p:sp>
        </mc:Fallback>
      </mc:AlternateContent>
      <p:pic>
        <p:nvPicPr>
          <p:cNvPr id="4" name="Picture 2" descr="https://upload.wikimedia.org/wikipedia/commons/thumb/8/88/Logistic-curve.svg/320px-Logistic-curv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35" y="1234285"/>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6547892" y="3259047"/>
                <a:ext cx="13295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m:t>
                          </m:r>
                        </m:sup>
                      </m:sSup>
                      <m:r>
                        <a:rPr lang="en-US" sz="2400" i="1">
                          <a:latin typeface="Cambria Math" panose="02040503050406030204" pitchFamily="18" charset="0"/>
                        </a:rPr>
                        <m:t>𝑥</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8730522" y="3202396"/>
                <a:ext cx="177272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038127" y="2058006"/>
                <a:ext cx="884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717502" y="1601008"/>
                <a:ext cx="1081899" cy="584775"/>
              </a:xfrm>
              <a:prstGeom prst="rect">
                <a:avLst/>
              </a:prstGeom>
              <a:blipFill>
                <a:blip r:embed="rId5"/>
                <a:stretch>
                  <a:fillRect/>
                </a:stretch>
              </a:blipFill>
            </p:spPr>
            <p:txBody>
              <a:bodyPr/>
              <a:lstStyle/>
              <a:p>
                <a:r>
                  <a:rPr lang="en-US">
                    <a:noFill/>
                  </a:rPr>
                  <a:t> </a:t>
                </a:r>
              </a:p>
            </p:txBody>
          </p:sp>
        </mc:Fallback>
      </mc:AlternateContent>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189047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Decision </a:t>
            </a:r>
            <a:r>
              <a:rPr lang="en-US" dirty="0" smtClean="0"/>
              <a:t>boundary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19067" y="1814841"/>
                <a:ext cx="5924933" cy="3263504"/>
              </a:xfrm>
            </p:spPr>
            <p:txBody>
              <a:bodyPr>
                <a:normAutofit lnSpcReduction="10000"/>
              </a:bodyPr>
              <a:lstStyle/>
              <a:p>
                <a14:m>
                  <m:oMath xmlns:m="http://schemas.openxmlformats.org/officeDocument/2006/math">
                    <m:sSub>
                      <m:sSubPr>
                        <m:ctrlPr>
                          <a:rPr lang="en-US" sz="2700" i="1" smtClean="0">
                            <a:latin typeface="Cambria Math" panose="02040503050406030204" pitchFamily="18" charset="0"/>
                          </a:rPr>
                        </m:ctrlPr>
                      </m:sSubPr>
                      <m:e>
                        <m:r>
                          <a:rPr lang="en-US" sz="2700" i="1">
                            <a:latin typeface="Cambria Math" panose="02040503050406030204" pitchFamily="18" charset="0"/>
                          </a:rPr>
                          <m:t>h</m:t>
                        </m:r>
                      </m:e>
                      <m:sub>
                        <m:r>
                          <a:rPr lang="en-US" sz="2700" i="1">
                            <a:latin typeface="Cambria Math" panose="02040503050406030204" pitchFamily="18" charset="0"/>
                          </a:rPr>
                          <m:t>𝜃</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1</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oMath>
                </a14:m>
                <a:endParaRPr lang="en-US" sz="2700" dirty="0"/>
              </a:p>
              <a:p>
                <a:endParaRPr lang="en-US" sz="2700" dirty="0"/>
              </a:p>
              <a:p>
                <a:pPr marL="0" indent="0">
                  <a:buNone/>
                </a:pPr>
                <a:r>
                  <a:rPr lang="en-US" sz="2700" dirty="0"/>
                  <a:t>E.g.,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0</m:t>
                        </m:r>
                      </m:sub>
                    </m:sSub>
                    <m:r>
                      <a:rPr lang="en-US" sz="2700" i="1">
                        <a:latin typeface="Cambria Math" panose="02040503050406030204" pitchFamily="18" charset="0"/>
                      </a:rPr>
                      <m:t>=−3</m:t>
                    </m:r>
                    <m:r>
                      <a:rPr lang="en-US" sz="2700">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 </m:t>
                        </m:r>
                        <m:r>
                          <a:rPr lang="en-US" sz="2700" i="1">
                            <a:latin typeface="Cambria Math" panose="02040503050406030204" pitchFamily="18" charset="0"/>
                          </a:rPr>
                          <m:t>𝜃</m:t>
                        </m:r>
                      </m:e>
                      <m:sub>
                        <m:r>
                          <a:rPr lang="en-US" sz="2700" i="1">
                            <a:latin typeface="Cambria Math" panose="02040503050406030204" pitchFamily="18" charset="0"/>
                          </a:rPr>
                          <m:t>1</m:t>
                        </m:r>
                      </m:sub>
                    </m:sSub>
                    <m:r>
                      <a:rPr lang="en-US" sz="2700" i="1">
                        <a:latin typeface="Cambria Math" panose="02040503050406030204" pitchFamily="18" charset="0"/>
                      </a:rPr>
                      <m:t>=1,  </m:t>
                    </m:r>
                    <m:sSub>
                      <m:sSubPr>
                        <m:ctrlPr>
                          <a:rPr lang="en-US" sz="2700" i="1">
                            <a:latin typeface="Cambria Math" panose="02040503050406030204" pitchFamily="18" charset="0"/>
                          </a:rPr>
                        </m:ctrlPr>
                      </m:sSubPr>
                      <m:e>
                        <m:r>
                          <a:rPr lang="en-US" sz="2700" i="1">
                            <a:latin typeface="Cambria Math" panose="02040503050406030204" pitchFamily="18" charset="0"/>
                          </a:rPr>
                          <m:t>𝜃</m:t>
                        </m:r>
                      </m:e>
                      <m:sub>
                        <m:r>
                          <a:rPr lang="en-US" sz="2700" i="1">
                            <a:latin typeface="Cambria Math" panose="02040503050406030204" pitchFamily="18" charset="0"/>
                          </a:rPr>
                          <m:t>2</m:t>
                        </m:r>
                      </m:sub>
                    </m:sSub>
                    <m:r>
                      <a:rPr lang="en-US" sz="2700" i="1">
                        <a:latin typeface="Cambria Math" panose="02040503050406030204" pitchFamily="18" charset="0"/>
                      </a:rPr>
                      <m:t>=1</m:t>
                    </m:r>
                  </m:oMath>
                </a14:m>
                <a:endParaRPr lang="en-US" sz="2700" dirty="0"/>
              </a:p>
              <a:p>
                <a:endParaRPr lang="en-US" sz="2700" dirty="0"/>
              </a:p>
              <a:p>
                <a:endParaRPr lang="en-US" sz="2700" dirty="0"/>
              </a:p>
              <a:p>
                <a:r>
                  <a:rPr lang="en-US" sz="2700" dirty="0"/>
                  <a:t>Predict “</a:t>
                </a:r>
                <a14:m>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=1</m:t>
                    </m:r>
                  </m:oMath>
                </a14:m>
                <a:r>
                  <a:rPr lang="en-US" sz="2700" dirty="0"/>
                  <a:t>” if </a:t>
                </a:r>
                <a14:m>
                  <m:oMath xmlns:m="http://schemas.openxmlformats.org/officeDocument/2006/math">
                    <m:r>
                      <a:rPr lang="en-US" sz="2700" i="1">
                        <a:latin typeface="Cambria Math" panose="02040503050406030204" pitchFamily="18" charset="0"/>
                      </a:rPr>
                      <m:t>−3+</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≥0</m:t>
                    </m:r>
                  </m:oMath>
                </a14:m>
                <a:endParaRPr lang="en-US" sz="2700" dirty="0" smtClean="0"/>
              </a:p>
              <a:p>
                <a:r>
                  <a:rPr lang="en-US" sz="2700" dirty="0" err="1" smtClean="0"/>
                  <a:t>i.e</a:t>
                </a:r>
                <a:r>
                  <a:rPr lang="en-US" sz="2700" dirty="0" smtClean="0"/>
                  <a: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r>
                      <a:rPr lang="en-US" sz="2700" b="0" i="1" smtClean="0">
                        <a:latin typeface="Cambria Math" panose="02040503050406030204" pitchFamily="18" charset="0"/>
                      </a:rPr>
                      <m:t>3</m:t>
                    </m:r>
                  </m:oMath>
                </a14:m>
                <a:endParaRPr lang="en-US" sz="2700" dirty="0"/>
              </a:p>
              <a:p>
                <a:endParaRPr lang="en-US" sz="2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19067" y="1814841"/>
                <a:ext cx="5924933" cy="3263504"/>
              </a:xfrm>
              <a:blipFill rotWithShape="0">
                <a:blip r:embed="rId2"/>
                <a:stretch>
                  <a:fillRect l="-1955" b="-3551"/>
                </a:stretch>
              </a:blipFill>
            </p:spPr>
            <p:txBody>
              <a:bodyPr/>
              <a:lstStyle/>
              <a:p>
                <a:r>
                  <a:rPr lang="en-US">
                    <a:noFill/>
                  </a:rPr>
                  <a:t> </a:t>
                </a:r>
              </a:p>
            </p:txBody>
          </p:sp>
        </mc:Fallback>
      </mc:AlternateContent>
      <p:grpSp>
        <p:nvGrpSpPr>
          <p:cNvPr id="27" name="Group 26"/>
          <p:cNvGrpSpPr/>
          <p:nvPr/>
        </p:nvGrpSpPr>
        <p:grpSpPr>
          <a:xfrm>
            <a:off x="-6927" y="1828800"/>
            <a:ext cx="3839264" cy="2307786"/>
            <a:chOff x="380120" y="1825625"/>
            <a:chExt cx="6601068" cy="3967909"/>
          </a:xfrm>
        </p:grpSpPr>
        <p:cxnSp>
          <p:nvCxnSpPr>
            <p:cNvPr id="4" name="Straight Connector 3"/>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960215" y="5053232"/>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3495352" y="5237898"/>
              <a:ext cx="1922350" cy="555636"/>
            </a:xfrm>
            <a:prstGeom prst="rect">
              <a:avLst/>
            </a:prstGeom>
          </p:spPr>
          <p:txBody>
            <a:bodyPr wrap="none">
              <a:spAutoFit/>
            </a:bodyPr>
            <a:lstStyle/>
            <a:p>
              <a:r>
                <a:rPr lang="en-US" sz="1500" dirty="0"/>
                <a:t>Tumor Size</a:t>
              </a:r>
            </a:p>
          </p:txBody>
        </p:sp>
        <p:sp>
          <p:nvSpPr>
            <p:cNvPr id="7" name="Rectangle 6"/>
            <p:cNvSpPr/>
            <p:nvPr/>
          </p:nvSpPr>
          <p:spPr>
            <a:xfrm>
              <a:off x="380120" y="3268422"/>
              <a:ext cx="871491" cy="555636"/>
            </a:xfrm>
            <a:prstGeom prst="rect">
              <a:avLst/>
            </a:prstGeom>
          </p:spPr>
          <p:txBody>
            <a:bodyPr wrap="none">
              <a:spAutoFit/>
            </a:bodyPr>
            <a:lstStyle/>
            <a:p>
              <a:r>
                <a:rPr lang="en-US" sz="1500" dirty="0"/>
                <a:t>Age</a:t>
              </a:r>
            </a:p>
          </p:txBody>
        </p:sp>
        <p:sp>
          <p:nvSpPr>
            <p:cNvPr id="8" name="Multiply 7"/>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Multiply 10"/>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2" name="Multiply 11"/>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Isosceles Triangle 14"/>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Isosceles Triangle 15"/>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cxnSp>
          <p:nvCxnSpPr>
            <p:cNvPr id="24" name="Straight Connector 23"/>
            <p:cNvCxnSpPr/>
            <p:nvPr/>
          </p:nvCxnSpPr>
          <p:spPr>
            <a:xfrm>
              <a:off x="1480720" y="1993507"/>
              <a:ext cx="4023360" cy="3130061"/>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28" name="Footer Placeholder 3"/>
          <p:cNvSpPr>
            <a:spLocks noGrp="1"/>
          </p:cNvSpPr>
          <p:nvPr>
            <p:ph type="ftr" sz="quarter" idx="11"/>
          </p:nvPr>
        </p:nvSpPr>
        <p:spPr>
          <a:xfrm>
            <a:off x="7086601" y="5726907"/>
            <a:ext cx="2057400" cy="216693"/>
          </a:xfrm>
        </p:spPr>
        <p:txBody>
          <a:bodyPr/>
          <a:lstStyle/>
          <a:p>
            <a:pPr>
              <a:defRPr/>
            </a:pPr>
            <a:r>
              <a:rPr lang="en-US" sz="1050" dirty="0"/>
              <a:t>Slide credit: Andrew Ng </a:t>
            </a:r>
          </a:p>
        </p:txBody>
      </p:sp>
      <p:sp>
        <p:nvSpPr>
          <p:cNvPr id="19" name="TextBox 18"/>
          <p:cNvSpPr txBox="1"/>
          <p:nvPr/>
        </p:nvSpPr>
        <p:spPr>
          <a:xfrm>
            <a:off x="2803970" y="3730345"/>
            <a:ext cx="397774" cy="338554"/>
          </a:xfrm>
          <a:prstGeom prst="rect">
            <a:avLst/>
          </a:prstGeom>
          <a:noFill/>
        </p:spPr>
        <p:txBody>
          <a:bodyPr wrap="square" rtlCol="0">
            <a:spAutoFit/>
          </a:bodyPr>
          <a:lstStyle/>
          <a:p>
            <a:r>
              <a:rPr lang="en-US" dirty="0" smtClean="0"/>
              <a:t>3</a:t>
            </a:r>
            <a:endParaRPr lang="en-US" dirty="0"/>
          </a:p>
        </p:txBody>
      </p:sp>
      <p:sp>
        <p:nvSpPr>
          <p:cNvPr id="25" name="TextBox 24"/>
          <p:cNvSpPr txBox="1"/>
          <p:nvPr/>
        </p:nvSpPr>
        <p:spPr>
          <a:xfrm>
            <a:off x="1233979" y="3788634"/>
            <a:ext cx="486038" cy="338554"/>
          </a:xfrm>
          <a:prstGeom prst="rect">
            <a:avLst/>
          </a:prstGeom>
          <a:noFill/>
        </p:spPr>
        <p:txBody>
          <a:bodyPr wrap="square" rtlCol="0">
            <a:spAutoFit/>
          </a:bodyPr>
          <a:lstStyle/>
          <a:p>
            <a:r>
              <a:rPr lang="en-US" b="1" dirty="0" smtClean="0"/>
              <a:t>x</a:t>
            </a:r>
            <a:r>
              <a:rPr lang="en-US" b="1" baseline="-25000" dirty="0" smtClean="0"/>
              <a:t>1</a:t>
            </a:r>
            <a:endParaRPr lang="en-US" b="1" baseline="-25000" dirty="0"/>
          </a:p>
        </p:txBody>
      </p:sp>
      <p:sp>
        <p:nvSpPr>
          <p:cNvPr id="29" name="TextBox 28"/>
          <p:cNvSpPr txBox="1"/>
          <p:nvPr/>
        </p:nvSpPr>
        <p:spPr>
          <a:xfrm>
            <a:off x="27893" y="3051316"/>
            <a:ext cx="486038" cy="338554"/>
          </a:xfrm>
          <a:prstGeom prst="rect">
            <a:avLst/>
          </a:prstGeom>
          <a:noFill/>
        </p:spPr>
        <p:txBody>
          <a:bodyPr wrap="square" rtlCol="0">
            <a:spAutoFit/>
          </a:bodyPr>
          <a:lstStyle/>
          <a:p>
            <a:r>
              <a:rPr lang="en-US" b="1" dirty="0" smtClean="0"/>
              <a:t>x</a:t>
            </a:r>
            <a:r>
              <a:rPr lang="en-US" b="1" baseline="-25000" dirty="0"/>
              <a:t>2</a:t>
            </a:r>
          </a:p>
        </p:txBody>
      </p:sp>
    </p:spTree>
    <p:extLst>
      <p:ext uri="{BB962C8B-B14F-4D97-AF65-F5344CB8AC3E}">
        <p14:creationId xmlns:p14="http://schemas.microsoft.com/office/powerpoint/2010/main" val="3016119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98078" y="1507213"/>
                <a:ext cx="6242703" cy="4348646"/>
              </a:xfrm>
            </p:spPr>
            <p:txBody>
              <a:bodyPr>
                <a:normAutofit fontScale="92500"/>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oMath>
                </a14:m>
                <a:r>
                  <a:rPr lang="en-US" sz="2400" i="1" dirty="0">
                    <a:latin typeface="Cambria Math" panose="02040503050406030204" pitchFamily="18" charset="0"/>
                  </a:rPr>
                  <a:t/>
                </a:r>
                <a:br>
                  <a:rPr lang="en-US" sz="2400" i="1" dirty="0">
                    <a:latin typeface="Cambria Math" panose="02040503050406030204" pitchFamily="18" charset="0"/>
                  </a:rPr>
                </a:br>
                <a:r>
                  <a:rPr lang="en-US" sz="2400" i="1" dirty="0">
                    <a:latin typeface="Cambria Math" panose="02040503050406030204" pitchFamily="18" charset="0"/>
                  </a:rPr>
                  <a:t> </a:t>
                </a:r>
                <a14:m>
                  <m:oMath xmlns:m="http://schemas.openxmlformats.org/officeDocument/2006/math">
                    <m:r>
                      <a:rPr lang="en-US" sz="2400" i="1">
                        <a:latin typeface="Cambria Math" panose="02040503050406030204" pitchFamily="18" charset="0"/>
                      </a:rPr>
                      <m:t>                           +</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oMath>
                </a14:m>
                <a:endParaRPr lang="en-US" sz="2400" dirty="0"/>
              </a:p>
              <a:p>
                <a:pPr marL="0" indent="0">
                  <a:buNone/>
                </a:pPr>
                <a:r>
                  <a:rPr lang="en-US" sz="2400" dirty="0" smtClean="0"/>
                  <a:t>E.g</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=−1</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r>
                      <a:rPr lang="en-US" sz="2400" i="1">
                        <a:latin typeface="Cambria Math" panose="02040503050406030204" pitchFamily="18" charset="0"/>
                      </a:rPr>
                      <m:t>=0,</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r>
                      <a:rPr lang="en-US" sz="2400" i="1">
                        <a:latin typeface="Cambria Math" panose="02040503050406030204" pitchFamily="18" charset="0"/>
                      </a:rPr>
                      <m:t>=1,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r>
                      <a:rPr lang="en-US" sz="2400" i="1">
                        <a:latin typeface="Cambria Math" panose="02040503050406030204" pitchFamily="18" charset="0"/>
                      </a:rPr>
                      <m:t>=1</m:t>
                    </m:r>
                  </m:oMath>
                </a14:m>
                <a:endParaRPr lang="en-US" sz="2400" dirty="0"/>
              </a:p>
              <a:p>
                <a:r>
                  <a:rPr lang="en-US" sz="2400" dirty="0" smtClean="0"/>
                  <a:t>Predict </a:t>
                </a:r>
                <a:r>
                  <a:rPr lang="en-US" sz="2400" dirty="0"/>
                  <a:t>“</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if </a:t>
                </a:r>
                <a14:m>
                  <m:oMath xmlns:m="http://schemas.openxmlformats.org/officeDocument/2006/math">
                    <m:r>
                      <a:rPr lang="en-US" sz="2400" i="1">
                        <a:latin typeface="Cambria Math" panose="02040503050406030204" pitchFamily="18" charset="0"/>
                      </a:rPr>
                      <m:t>−1+</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≥0</m:t>
                    </m:r>
                  </m:oMath>
                </a14:m>
                <a:endParaRPr lang="en-US" sz="2400" dirty="0" smtClean="0"/>
              </a:p>
              <a:p>
                <a:endParaRPr lang="en-US" sz="2400" dirty="0"/>
              </a:p>
              <a:p>
                <a:endParaRPr lang="en-US" sz="2400" dirty="0" smtClean="0"/>
              </a:p>
              <a:p>
                <a:endParaRPr lang="en-US" sz="2400" dirty="0"/>
              </a:p>
              <a:p>
                <a:endParaRPr lang="en-US" sz="2400" dirty="0" smtClean="0"/>
              </a:p>
              <a:p>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r>
                  <a:rPr lang="en-US" sz="240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4</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5</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6</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1</m:t>
                        </m:r>
                      </m:sub>
                      <m:sup>
                        <m:r>
                          <a:rPr lang="en-US" sz="2400" i="1">
                            <a:latin typeface="Cambria Math" panose="02040503050406030204" pitchFamily="18" charset="0"/>
                          </a:rPr>
                          <m:t>3</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98078" y="1507213"/>
                <a:ext cx="6242703" cy="4348646"/>
              </a:xfrm>
              <a:blipFill rotWithShape="0">
                <a:blip r:embed="rId3"/>
                <a:stretch>
                  <a:fillRect l="-1270" t="-420" b="-1401"/>
                </a:stretch>
              </a:blipFill>
            </p:spPr>
            <p:txBody>
              <a:bodyPr/>
              <a:lstStyle/>
              <a:p>
                <a:r>
                  <a:rPr lang="en-US">
                    <a:noFill/>
                  </a:rPr>
                  <a:t> </a:t>
                </a:r>
              </a:p>
            </p:txBody>
          </p:sp>
        </mc:Fallback>
      </mc:AlternateContent>
      <p:grpSp>
        <p:nvGrpSpPr>
          <p:cNvPr id="25" name="Group 24"/>
          <p:cNvGrpSpPr/>
          <p:nvPr/>
        </p:nvGrpSpPr>
        <p:grpSpPr>
          <a:xfrm>
            <a:off x="177867" y="1313926"/>
            <a:ext cx="2906960" cy="2518567"/>
            <a:chOff x="195648" y="237728"/>
            <a:chExt cx="3875947" cy="3358089"/>
          </a:xfrm>
        </p:grpSpPr>
        <p:cxnSp>
          <p:nvCxnSpPr>
            <p:cNvPr id="4" name="Straight Connector 3"/>
            <p:cNvCxnSpPr/>
            <p:nvPr/>
          </p:nvCxnSpPr>
          <p:spPr>
            <a:xfrm>
              <a:off x="2133622" y="237728"/>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V="1">
              <a:off x="195648" y="2126283"/>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Multiply 7"/>
            <p:cNvSpPr/>
            <p:nvPr/>
          </p:nvSpPr>
          <p:spPr>
            <a:xfrm>
              <a:off x="2978668" y="646002"/>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9" name="Isosceles Triangle 8"/>
            <p:cNvSpPr/>
            <p:nvPr/>
          </p:nvSpPr>
          <p:spPr>
            <a:xfrm>
              <a:off x="1511997" y="1646103"/>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Isosceles Triangle 9"/>
            <p:cNvSpPr/>
            <p:nvPr/>
          </p:nvSpPr>
          <p:spPr>
            <a:xfrm>
              <a:off x="1757817" y="1915034"/>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653788" y="2380868"/>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Isosceles Triangle 11"/>
            <p:cNvSpPr/>
            <p:nvPr/>
          </p:nvSpPr>
          <p:spPr>
            <a:xfrm>
              <a:off x="2058461" y="1513325"/>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Isosceles Triangle 12"/>
            <p:cNvSpPr/>
            <p:nvPr/>
          </p:nvSpPr>
          <p:spPr>
            <a:xfrm>
              <a:off x="2306592" y="2058709"/>
              <a:ext cx="375805" cy="340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Multiply 13"/>
            <p:cNvSpPr/>
            <p:nvPr/>
          </p:nvSpPr>
          <p:spPr>
            <a:xfrm>
              <a:off x="998206" y="820778"/>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02858" y="174434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Multiply 15"/>
            <p:cNvSpPr/>
            <p:nvPr/>
          </p:nvSpPr>
          <p:spPr>
            <a:xfrm>
              <a:off x="3337229" y="164610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7" name="Multiply 16"/>
            <p:cNvSpPr/>
            <p:nvPr/>
          </p:nvSpPr>
          <p:spPr>
            <a:xfrm>
              <a:off x="1965520" y="3255753"/>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8" name="Multiply 17"/>
            <p:cNvSpPr/>
            <p:nvPr/>
          </p:nvSpPr>
          <p:spPr>
            <a:xfrm>
              <a:off x="564949" y="297949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9" name="Multiply 18"/>
            <p:cNvSpPr/>
            <p:nvPr/>
          </p:nvSpPr>
          <p:spPr>
            <a:xfrm>
              <a:off x="1837887" y="662356"/>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0" name="Multiply 19"/>
            <p:cNvSpPr/>
            <p:nvPr/>
          </p:nvSpPr>
          <p:spPr>
            <a:xfrm>
              <a:off x="2961424" y="2838725"/>
              <a:ext cx="375805" cy="34006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p:grpSp>
        <p:nvGrpSpPr>
          <p:cNvPr id="36" name="Group 35"/>
          <p:cNvGrpSpPr/>
          <p:nvPr/>
        </p:nvGrpSpPr>
        <p:grpSpPr>
          <a:xfrm>
            <a:off x="161588" y="3986829"/>
            <a:ext cx="2906960" cy="2367610"/>
            <a:chOff x="195648" y="3598766"/>
            <a:chExt cx="3875947" cy="3156813"/>
          </a:xfrm>
        </p:grpSpPr>
        <p:grpSp>
          <p:nvGrpSpPr>
            <p:cNvPr id="26" name="Group 25"/>
            <p:cNvGrpSpPr/>
            <p:nvPr/>
          </p:nvGrpSpPr>
          <p:grpSpPr>
            <a:xfrm>
              <a:off x="195648" y="3598766"/>
              <a:ext cx="3875947" cy="3156813"/>
              <a:chOff x="195648" y="3598766"/>
              <a:chExt cx="3875947" cy="3156813"/>
            </a:xfrm>
          </p:grpSpPr>
          <p:cxnSp>
            <p:nvCxnSpPr>
              <p:cNvPr id="22" name="Straight Connector 21"/>
              <p:cNvCxnSpPr/>
              <p:nvPr/>
            </p:nvCxnSpPr>
            <p:spPr>
              <a:xfrm>
                <a:off x="2133622" y="3598766"/>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195648" y="5487321"/>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30" name="Freeform 29"/>
            <p:cNvSpPr/>
            <p:nvPr/>
          </p:nvSpPr>
          <p:spPr>
            <a:xfrm>
              <a:off x="639483" y="3972123"/>
              <a:ext cx="2499528" cy="2234896"/>
            </a:xfrm>
            <a:custGeom>
              <a:avLst/>
              <a:gdLst>
                <a:gd name="connsiteX0" fmla="*/ 0 w 2541363"/>
                <a:gd name="connsiteY0" fmla="*/ 1376818 h 2219826"/>
                <a:gd name="connsiteX1" fmla="*/ 442259 w 2541363"/>
                <a:gd name="connsiteY1" fmla="*/ 689524 h 2219826"/>
                <a:gd name="connsiteX2" fmla="*/ 1374588 w 2541363"/>
                <a:gd name="connsiteY2" fmla="*/ 61995 h 2219826"/>
                <a:gd name="connsiteX3" fmla="*/ 1954306 w 2541363"/>
                <a:gd name="connsiteY3" fmla="*/ 85901 h 2219826"/>
                <a:gd name="connsiteX4" fmla="*/ 2498165 w 2541363"/>
                <a:gd name="connsiteY4" fmla="*/ 617806 h 2219826"/>
                <a:gd name="connsiteX5" fmla="*/ 2372659 w 2541363"/>
                <a:gd name="connsiteY5" fmla="*/ 1305101 h 2219826"/>
                <a:gd name="connsiteX6" fmla="*/ 1308847 w 2541363"/>
                <a:gd name="connsiteY6" fmla="*/ 910653 h 2219826"/>
                <a:gd name="connsiteX7" fmla="*/ 1852706 w 2541363"/>
                <a:gd name="connsiteY7" fmla="*/ 2010324 h 2219826"/>
                <a:gd name="connsiteX8" fmla="*/ 1261035 w 2541363"/>
                <a:gd name="connsiteY8" fmla="*/ 2219501 h 2219826"/>
                <a:gd name="connsiteX9" fmla="*/ 567765 w 2541363"/>
                <a:gd name="connsiteY9" fmla="*/ 2040206 h 2219826"/>
                <a:gd name="connsiteX10" fmla="*/ 23906 w 2541363"/>
                <a:gd name="connsiteY10" fmla="*/ 1424630 h 2219826"/>
                <a:gd name="connsiteX0" fmla="*/ 0 w 2541363"/>
                <a:gd name="connsiteY0" fmla="*/ 1376818 h 2219788"/>
                <a:gd name="connsiteX1" fmla="*/ 442259 w 2541363"/>
                <a:gd name="connsiteY1" fmla="*/ 689524 h 2219788"/>
                <a:gd name="connsiteX2" fmla="*/ 1374588 w 2541363"/>
                <a:gd name="connsiteY2" fmla="*/ 61995 h 2219788"/>
                <a:gd name="connsiteX3" fmla="*/ 1954306 w 2541363"/>
                <a:gd name="connsiteY3" fmla="*/ 85901 h 2219788"/>
                <a:gd name="connsiteX4" fmla="*/ 2498165 w 2541363"/>
                <a:gd name="connsiteY4" fmla="*/ 617806 h 2219788"/>
                <a:gd name="connsiteX5" fmla="*/ 2372659 w 2541363"/>
                <a:gd name="connsiteY5" fmla="*/ 1305101 h 2219788"/>
                <a:gd name="connsiteX6" fmla="*/ 1308847 w 2541363"/>
                <a:gd name="connsiteY6" fmla="*/ 910653 h 2219788"/>
                <a:gd name="connsiteX7" fmla="*/ 1852706 w 2541363"/>
                <a:gd name="connsiteY7" fmla="*/ 2010324 h 2219788"/>
                <a:gd name="connsiteX8" fmla="*/ 1261035 w 2541363"/>
                <a:gd name="connsiteY8" fmla="*/ 2219501 h 2219788"/>
                <a:gd name="connsiteX9" fmla="*/ 567765 w 2541363"/>
                <a:gd name="connsiteY9" fmla="*/ 2040206 h 2219788"/>
                <a:gd name="connsiteX10" fmla="*/ 41835 w 2541363"/>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810871 w 2499528"/>
                <a:gd name="connsiteY7" fmla="*/ 2010324 h 2219788"/>
                <a:gd name="connsiteX8" fmla="*/ 1219200 w 2499528"/>
                <a:gd name="connsiteY8" fmla="*/ 2219501 h 2219788"/>
                <a:gd name="connsiteX9" fmla="*/ 525930 w 2499528"/>
                <a:gd name="connsiteY9" fmla="*/ 2040206 h 2219788"/>
                <a:gd name="connsiteX10" fmla="*/ 0 w 2499528"/>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183341 w 2499528"/>
                <a:gd name="connsiteY7" fmla="*/ 1639783 h 2219788"/>
                <a:gd name="connsiteX8" fmla="*/ 1810871 w 2499528"/>
                <a:gd name="connsiteY8" fmla="*/ 2010324 h 2219788"/>
                <a:gd name="connsiteX9" fmla="*/ 1219200 w 2499528"/>
                <a:gd name="connsiteY9" fmla="*/ 2219501 h 2219788"/>
                <a:gd name="connsiteX10" fmla="*/ 525930 w 2499528"/>
                <a:gd name="connsiteY10" fmla="*/ 2040206 h 2219788"/>
                <a:gd name="connsiteX11" fmla="*/ 0 w 2499528"/>
                <a:gd name="connsiteY11" fmla="*/ 1472442 h 2219788"/>
                <a:gd name="connsiteX0" fmla="*/ 0 w 2499528"/>
                <a:gd name="connsiteY0" fmla="*/ 1508300 h 2234896"/>
                <a:gd name="connsiteX1" fmla="*/ 400424 w 2499528"/>
                <a:gd name="connsiteY1" fmla="*/ 689524 h 2234896"/>
                <a:gd name="connsiteX2" fmla="*/ 1332753 w 2499528"/>
                <a:gd name="connsiteY2" fmla="*/ 61995 h 2234896"/>
                <a:gd name="connsiteX3" fmla="*/ 1912471 w 2499528"/>
                <a:gd name="connsiteY3" fmla="*/ 85901 h 2234896"/>
                <a:gd name="connsiteX4" fmla="*/ 2456330 w 2499528"/>
                <a:gd name="connsiteY4" fmla="*/ 617806 h 2234896"/>
                <a:gd name="connsiteX5" fmla="*/ 2330824 w 2499528"/>
                <a:gd name="connsiteY5" fmla="*/ 1305101 h 2234896"/>
                <a:gd name="connsiteX6" fmla="*/ 1267012 w 2499528"/>
                <a:gd name="connsiteY6" fmla="*/ 910653 h 2234896"/>
                <a:gd name="connsiteX7" fmla="*/ 1183341 w 2499528"/>
                <a:gd name="connsiteY7" fmla="*/ 1639783 h 2234896"/>
                <a:gd name="connsiteX8" fmla="*/ 2211294 w 2499528"/>
                <a:gd name="connsiteY8" fmla="*/ 2159736 h 2234896"/>
                <a:gd name="connsiteX9" fmla="*/ 1219200 w 2499528"/>
                <a:gd name="connsiteY9" fmla="*/ 2219501 h 2234896"/>
                <a:gd name="connsiteX10" fmla="*/ 525930 w 2499528"/>
                <a:gd name="connsiteY10" fmla="*/ 2040206 h 2234896"/>
                <a:gd name="connsiteX11" fmla="*/ 0 w 2499528"/>
                <a:gd name="connsiteY11" fmla="*/ 1472442 h 223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9528" h="2234896">
                  <a:moveTo>
                    <a:pt x="0" y="1508300"/>
                  </a:moveTo>
                  <a:cubicBezTo>
                    <a:pt x="106580" y="1274221"/>
                    <a:pt x="178299" y="930575"/>
                    <a:pt x="400424" y="689524"/>
                  </a:cubicBezTo>
                  <a:cubicBezTo>
                    <a:pt x="622550" y="448473"/>
                    <a:pt x="1080745" y="162599"/>
                    <a:pt x="1332753" y="61995"/>
                  </a:cubicBezTo>
                  <a:cubicBezTo>
                    <a:pt x="1584761" y="-38609"/>
                    <a:pt x="1725208" y="-6734"/>
                    <a:pt x="1912471" y="85901"/>
                  </a:cubicBezTo>
                  <a:cubicBezTo>
                    <a:pt x="2099734" y="178536"/>
                    <a:pt x="2386605" y="414606"/>
                    <a:pt x="2456330" y="617806"/>
                  </a:cubicBezTo>
                  <a:cubicBezTo>
                    <a:pt x="2526055" y="821006"/>
                    <a:pt x="2529044" y="1256293"/>
                    <a:pt x="2330824" y="1305101"/>
                  </a:cubicBezTo>
                  <a:cubicBezTo>
                    <a:pt x="2132604" y="1353909"/>
                    <a:pt x="1458259" y="854873"/>
                    <a:pt x="1267012" y="910653"/>
                  </a:cubicBezTo>
                  <a:cubicBezTo>
                    <a:pt x="1075765" y="966433"/>
                    <a:pt x="1092698" y="1456504"/>
                    <a:pt x="1183341" y="1639783"/>
                  </a:cubicBezTo>
                  <a:cubicBezTo>
                    <a:pt x="1273984" y="1823062"/>
                    <a:pt x="2205318" y="2063116"/>
                    <a:pt x="2211294" y="2159736"/>
                  </a:cubicBezTo>
                  <a:cubicBezTo>
                    <a:pt x="2217270" y="2256356"/>
                    <a:pt x="1500094" y="2239423"/>
                    <a:pt x="1219200" y="2219501"/>
                  </a:cubicBezTo>
                  <a:cubicBezTo>
                    <a:pt x="938306" y="2199579"/>
                    <a:pt x="729130" y="2164716"/>
                    <a:pt x="525930" y="2040206"/>
                  </a:cubicBezTo>
                  <a:cubicBezTo>
                    <a:pt x="322730" y="1915696"/>
                    <a:pt x="168835" y="1713991"/>
                    <a:pt x="0" y="1472442"/>
                  </a:cubicBezTo>
                </a:path>
              </a:pathLst>
            </a:cu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2" name="Oval 31"/>
          <p:cNvSpPr/>
          <p:nvPr/>
        </p:nvSpPr>
        <p:spPr>
          <a:xfrm>
            <a:off x="927617" y="1983575"/>
            <a:ext cx="1407459" cy="1407459"/>
          </a:xfrm>
          <a:prstGeom prst="ellipse">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Footer Placeholder 3"/>
          <p:cNvSpPr>
            <a:spLocks noGrp="1"/>
          </p:cNvSpPr>
          <p:nvPr>
            <p:ph type="ftr" sz="quarter" idx="11"/>
          </p:nvPr>
        </p:nvSpPr>
        <p:spPr>
          <a:xfrm>
            <a:off x="6858000" y="5943019"/>
            <a:ext cx="1981200" cy="292893"/>
          </a:xfrm>
        </p:spPr>
        <p:txBody>
          <a:bodyPr/>
          <a:lstStyle/>
          <a:p>
            <a:pPr>
              <a:defRPr/>
            </a:pPr>
            <a:r>
              <a:rPr lang="en-US" sz="1050" dirty="0"/>
              <a:t>Slide credit: Andrew Ng </a:t>
            </a:r>
          </a:p>
        </p:txBody>
      </p:sp>
      <p:sp>
        <p:nvSpPr>
          <p:cNvPr id="27" name="Title 1"/>
          <p:cNvSpPr>
            <a:spLocks noGrp="1"/>
          </p:cNvSpPr>
          <p:nvPr>
            <p:ph type="title"/>
          </p:nvPr>
        </p:nvSpPr>
        <p:spPr>
          <a:xfrm>
            <a:off x="395536" y="274638"/>
            <a:ext cx="6120680" cy="850106"/>
          </a:xfrm>
        </p:spPr>
        <p:txBody>
          <a:bodyPr/>
          <a:lstStyle/>
          <a:p>
            <a:r>
              <a:rPr lang="en-US" dirty="0" smtClean="0"/>
              <a:t>Nonlinear Decision </a:t>
            </a:r>
            <a:r>
              <a:rPr lang="en-US" dirty="0" smtClean="0"/>
              <a:t>boundary</a:t>
            </a:r>
            <a:endParaRPr lang="en-US" dirty="0"/>
          </a:p>
        </p:txBody>
      </p:sp>
    </p:spTree>
    <p:extLst>
      <p:ext uri="{BB962C8B-B14F-4D97-AF65-F5344CB8AC3E}">
        <p14:creationId xmlns:p14="http://schemas.microsoft.com/office/powerpoint/2010/main" val="2596725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6918" y="1396808"/>
            <a:ext cx="2803482" cy="584775"/>
          </a:xfrm>
          <a:prstGeom prst="rect">
            <a:avLst/>
          </a:prstGeom>
          <a:noFill/>
        </p:spPr>
        <p:txBody>
          <a:bodyPr wrap="square" rtlCol="0">
            <a:spAutoFit/>
          </a:bodyPr>
          <a:lstStyle/>
          <a:p>
            <a:r>
              <a:rPr lang="en-US" sz="3200" dirty="0"/>
              <a:t>Training set:</a:t>
            </a:r>
          </a:p>
        </p:txBody>
      </p:sp>
      <p:grpSp>
        <p:nvGrpSpPr>
          <p:cNvPr id="20" name="Group 19"/>
          <p:cNvGrpSpPr/>
          <p:nvPr/>
        </p:nvGrpSpPr>
        <p:grpSpPr>
          <a:xfrm>
            <a:off x="457200" y="4825425"/>
            <a:ext cx="6172200" cy="1077218"/>
            <a:chOff x="457200" y="3182757"/>
            <a:chExt cx="5638800" cy="1077218"/>
          </a:xfrm>
        </p:grpSpPr>
        <p:sp>
          <p:nvSpPr>
            <p:cNvPr id="21" name="TextBox 20"/>
            <p:cNvSpPr txBox="1"/>
            <p:nvPr/>
          </p:nvSpPr>
          <p:spPr>
            <a:xfrm>
              <a:off x="457200" y="3182757"/>
              <a:ext cx="5638800" cy="1077218"/>
            </a:xfrm>
            <a:prstGeom prst="rect">
              <a:avLst/>
            </a:prstGeom>
            <a:noFill/>
          </p:spPr>
          <p:txBody>
            <a:bodyPr wrap="square" rtlCol="0">
              <a:spAutoFit/>
            </a:bodyPr>
            <a:lstStyle/>
            <a:p>
              <a:r>
                <a:rPr lang="en-US" sz="3200" dirty="0"/>
                <a:t>How to choose </a:t>
              </a:r>
              <a:r>
                <a:rPr lang="en-US" sz="3200" dirty="0" smtClean="0"/>
                <a:t>parameters (feature weights)    </a:t>
              </a:r>
              <a:r>
                <a:rPr lang="en-US" sz="3200" dirty="0"/>
                <a:t>?</a:t>
              </a:r>
            </a:p>
          </p:txBody>
        </p:sp>
        <p:pic>
          <p:nvPicPr>
            <p:cNvPr id="19" name="Picture 18"/>
            <p:cNvPicPr>
              <a:picLocks noChangeAspect="1"/>
            </p:cNvPicPr>
            <p:nvPr>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3549183" y="3843732"/>
              <a:ext cx="153619" cy="260604"/>
            </a:xfrm>
            <a:prstGeom prst="rect">
              <a:avLst/>
            </a:prstGeom>
          </p:spPr>
        </p:pic>
      </p:gr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22176" y="1481658"/>
            <a:ext cx="5383530" cy="363474"/>
          </a:xfrm>
          <a:prstGeom prst="rect">
            <a:avLst/>
          </a:prstGeom>
        </p:spPr>
      </p:pic>
      <p:sp>
        <p:nvSpPr>
          <p:cNvPr id="12" name="TextBox 11"/>
          <p:cNvSpPr txBox="1"/>
          <p:nvPr/>
        </p:nvSpPr>
        <p:spPr>
          <a:xfrm>
            <a:off x="488868" y="2474026"/>
            <a:ext cx="3352800" cy="584775"/>
          </a:xfrm>
          <a:prstGeom prst="rect">
            <a:avLst/>
          </a:prstGeom>
          <a:noFill/>
        </p:spPr>
        <p:txBody>
          <a:bodyPr wrap="square" rtlCol="0">
            <a:spAutoFit/>
          </a:bodyPr>
          <a:lstStyle/>
          <a:p>
            <a:r>
              <a:rPr lang="en-US" sz="3200" dirty="0"/>
              <a:t>m examples</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529584" y="2087880"/>
            <a:ext cx="1499616" cy="1456182"/>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867400" y="2662809"/>
            <a:ext cx="2244852" cy="306324"/>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1" y="3637788"/>
            <a:ext cx="2935224" cy="781812"/>
          </a:xfrm>
          <a:prstGeom prst="rect">
            <a:avLst/>
          </a:prstGeom>
        </p:spPr>
      </p:pic>
      <p:sp>
        <p:nvSpPr>
          <p:cNvPr id="13" name="TextBox 12"/>
          <p:cNvSpPr txBox="1"/>
          <p:nvPr/>
        </p:nvSpPr>
        <p:spPr>
          <a:xfrm>
            <a:off x="66676" y="543047"/>
            <a:ext cx="5410200" cy="523220"/>
          </a:xfrm>
          <a:prstGeom prst="rect">
            <a:avLst/>
          </a:prstGeom>
          <a:noFill/>
        </p:spPr>
        <p:txBody>
          <a:bodyPr wrap="square" rtlCol="0">
            <a:spAutoFit/>
          </a:bodyPr>
          <a:lstStyle/>
          <a:p>
            <a:pPr fontAlgn="auto">
              <a:spcAft>
                <a:spcPts val="0"/>
              </a:spcAft>
            </a:pPr>
            <a:r>
              <a:rPr lang="en-US" sz="2800" b="1" dirty="0" smtClean="0"/>
              <a:t>Learning model parameters</a:t>
            </a:r>
            <a:endParaRPr lang="en-US" sz="2800" b="1" dirty="0"/>
          </a:p>
        </p:txBody>
      </p:sp>
    </p:spTree>
    <p:extLst>
      <p:ext uri="{BB962C8B-B14F-4D97-AF65-F5344CB8AC3E}">
        <p14:creationId xmlns:p14="http://schemas.microsoft.com/office/powerpoint/2010/main" val="2044299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Cost function for </a:t>
            </a:r>
            <a:r>
              <a:rPr lang="en-US" b="1" dirty="0"/>
              <a:t>L</a:t>
            </a:r>
            <a:r>
              <a:rPr lang="en-US" b="1" dirty="0" smtClean="0"/>
              <a:t>inear Regression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379426" cy="3263504"/>
              </a:xfrm>
            </p:spPr>
            <p:txBody>
              <a:bodyPr>
                <a:normAutofit fontScale="92500"/>
              </a:bodyPr>
              <a:lstStyle/>
              <a:p>
                <a:pPr marL="0" indent="0">
                  <a:buNone/>
                </a:pPr>
                <a14:m>
                  <m:oMathPara xmlns:m="http://schemas.openxmlformats.org/officeDocument/2006/math">
                    <m:oMathParaPr>
                      <m:jc m:val="left"/>
                    </m:oMathParaPr>
                    <m:oMath xmlns:m="http://schemas.openxmlformats.org/officeDocument/2006/math">
                      <m:r>
                        <a:rPr lang="en-US" sz="2625" i="1" dirty="0">
                          <a:latin typeface="Cambria Math" panose="02040503050406030204" pitchFamily="18" charset="0"/>
                        </a:rPr>
                        <m:t>𝐽</m:t>
                      </m:r>
                      <m:d>
                        <m:dPr>
                          <m:ctrlPr>
                            <a:rPr lang="en-US" sz="2625" i="1" dirty="0">
                              <a:latin typeface="Cambria Math" panose="02040503050406030204" pitchFamily="18" charset="0"/>
                            </a:rPr>
                          </m:ctrlPr>
                        </m:dPr>
                        <m:e>
                          <m:r>
                            <a:rPr lang="en-US" sz="2625" i="1" dirty="0">
                              <a:latin typeface="Cambria Math" panose="02040503050406030204" pitchFamily="18" charset="0"/>
                            </a:rPr>
                            <m:t>𝜃</m:t>
                          </m:r>
                        </m:e>
                      </m:d>
                      <m:r>
                        <a:rPr lang="en-US" sz="2625" i="1" dirty="0">
                          <a:latin typeface="Cambria Math" panose="02040503050406030204" pitchFamily="18" charset="0"/>
                        </a:rPr>
                        <m:t>=</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2</m:t>
                          </m:r>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sSup>
                            <m:sSupPr>
                              <m:ctrlPr>
                                <a:rPr lang="en-US" sz="2625" i="1" dirty="0">
                                  <a:latin typeface="Cambria Math" panose="02040503050406030204" pitchFamily="18" charset="0"/>
                                </a:rPr>
                              </m:ctrlPr>
                            </m:sSupPr>
                            <m:e>
                              <m:d>
                                <m:dPr>
                                  <m:ctrlPr>
                                    <a:rPr lang="en-US" sz="2625" i="1" dirty="0">
                                      <a:latin typeface="Cambria Math" panose="02040503050406030204" pitchFamily="18" charset="0"/>
                                    </a:rPr>
                                  </m:ctrlPr>
                                </m:dPr>
                                <m:e>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d>
                                    <m:dPr>
                                      <m:ctrlPr>
                                        <a:rPr lang="en-US" sz="2625" i="1" dirty="0">
                                          <a:latin typeface="Cambria Math" panose="02040503050406030204" pitchFamily="18" charset="0"/>
                                        </a:rPr>
                                      </m:ctrlPr>
                                    </m:dPr>
                                    <m:e>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𝑦</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e>
                              </m:d>
                            </m:e>
                            <m:sup>
                              <m:r>
                                <a:rPr lang="en-US" sz="2625" i="1" dirty="0">
                                  <a:latin typeface="Cambria Math" panose="02040503050406030204" pitchFamily="18" charset="0"/>
                                </a:rPr>
                                <m:t>2</m:t>
                              </m:r>
                            </m:sup>
                          </m:sSup>
                        </m:e>
                      </m:nary>
                      <m:r>
                        <a:rPr lang="en-US" sz="2625" i="1" dirty="0">
                          <a:latin typeface="Cambria Math" panose="02040503050406030204" pitchFamily="18" charset="0"/>
                        </a:rPr>
                        <m:t>= </m:t>
                      </m:r>
                      <m:f>
                        <m:fPr>
                          <m:ctrlPr>
                            <a:rPr lang="en-US" sz="2625" i="1" dirty="0">
                              <a:latin typeface="Cambria Math" panose="02040503050406030204" pitchFamily="18" charset="0"/>
                            </a:rPr>
                          </m:ctrlPr>
                        </m:fPr>
                        <m:num>
                          <m:r>
                            <a:rPr lang="en-US" sz="2625" i="1" dirty="0">
                              <a:latin typeface="Cambria Math" panose="02040503050406030204" pitchFamily="18" charset="0"/>
                            </a:rPr>
                            <m:t>1</m:t>
                          </m:r>
                        </m:num>
                        <m:den>
                          <m:r>
                            <a:rPr lang="en-US" sz="2625" i="1" dirty="0">
                              <a:latin typeface="Cambria Math" panose="02040503050406030204" pitchFamily="18" charset="0"/>
                            </a:rPr>
                            <m:t>𝑚</m:t>
                          </m:r>
                        </m:den>
                      </m:f>
                      <m:nary>
                        <m:naryPr>
                          <m:chr m:val="∑"/>
                          <m:ctrlPr>
                            <a:rPr lang="en-US" sz="2625" i="1" dirty="0">
                              <a:latin typeface="Cambria Math" panose="02040503050406030204" pitchFamily="18" charset="0"/>
                            </a:rPr>
                          </m:ctrlPr>
                        </m:naryPr>
                        <m:sub>
                          <m:r>
                            <m:rPr>
                              <m:brk m:alnAt="23"/>
                            </m:rPr>
                            <a:rPr lang="en-US" sz="2625" i="1" dirty="0">
                              <a:latin typeface="Cambria Math" panose="02040503050406030204" pitchFamily="18" charset="0"/>
                            </a:rPr>
                            <m:t>𝑖</m:t>
                          </m:r>
                          <m:r>
                            <a:rPr lang="en-US" sz="2625" i="1" dirty="0">
                              <a:latin typeface="Cambria Math" panose="02040503050406030204" pitchFamily="18" charset="0"/>
                            </a:rPr>
                            <m:t>=1</m:t>
                          </m:r>
                        </m:sub>
                        <m:sup>
                          <m:r>
                            <a:rPr lang="en-US" sz="2625" i="1" dirty="0">
                              <a:latin typeface="Cambria Math" panose="02040503050406030204" pitchFamily="18" charset="0"/>
                            </a:rPr>
                            <m:t>𝑚</m:t>
                          </m:r>
                        </m:sup>
                        <m:e>
                          <m:r>
                            <m:rPr>
                              <m:sty m:val="p"/>
                            </m:rPr>
                            <a:rPr lang="en-US" sz="2625" dirty="0">
                              <a:latin typeface="Cambria Math" panose="02040503050406030204" pitchFamily="18" charset="0"/>
                            </a:rPr>
                            <m:t>Cost</m:t>
                          </m:r>
                          <m:r>
                            <a:rPr lang="en-US" sz="2625" i="1" dirty="0">
                              <a:latin typeface="Cambria Math" panose="02040503050406030204" pitchFamily="18" charset="0"/>
                            </a:rPr>
                            <m:t>(</m:t>
                          </m:r>
                          <m:sSub>
                            <m:sSubPr>
                              <m:ctrlPr>
                                <a:rPr lang="en-US" sz="2625" i="1" dirty="0">
                                  <a:latin typeface="Cambria Math" panose="02040503050406030204" pitchFamily="18" charset="0"/>
                                </a:rPr>
                              </m:ctrlPr>
                            </m:sSubPr>
                            <m:e>
                              <m:r>
                                <a:rPr lang="en-US" sz="2625" i="1" dirty="0">
                                  <a:latin typeface="Cambria Math" panose="02040503050406030204" pitchFamily="18" charset="0"/>
                                </a:rPr>
                                <m:t>h</m:t>
                              </m:r>
                            </m:e>
                            <m:sub>
                              <m:r>
                                <a:rPr lang="en-US" sz="2625" i="1" dirty="0">
                                  <a:latin typeface="Cambria Math" panose="02040503050406030204" pitchFamily="18" charset="0"/>
                                </a:rPr>
                                <m:t>𝜃</m:t>
                              </m:r>
                            </m:sub>
                          </m:sSub>
                          <m:r>
                            <a:rPr lang="en-US" sz="2625" i="1" dirty="0">
                              <a:latin typeface="Cambria Math" panose="02040503050406030204" pitchFamily="18" charset="0"/>
                            </a:rPr>
                            <m:t>(</m:t>
                          </m:r>
                          <m:sSup>
                            <m:sSupPr>
                              <m:ctrlPr>
                                <a:rPr lang="en-US" sz="2625" i="1" dirty="0">
                                  <a:latin typeface="Cambria Math" panose="02040503050406030204" pitchFamily="18" charset="0"/>
                                </a:rPr>
                              </m:ctrlPr>
                            </m:sSupPr>
                            <m:e>
                              <m:r>
                                <a:rPr lang="en-US" sz="2625" i="1" dirty="0">
                                  <a:latin typeface="Cambria Math" panose="02040503050406030204" pitchFamily="18" charset="0"/>
                                </a:rPr>
                                <m:t>𝑥</m:t>
                              </m:r>
                            </m:e>
                            <m:sup>
                              <m:d>
                                <m:dPr>
                                  <m:ctrlPr>
                                    <a:rPr lang="en-US" sz="2625" i="1" dirty="0">
                                      <a:latin typeface="Cambria Math" panose="02040503050406030204" pitchFamily="18" charset="0"/>
                                    </a:rPr>
                                  </m:ctrlPr>
                                </m:dPr>
                                <m:e>
                                  <m:r>
                                    <a:rPr lang="en-US" sz="2625" i="1" dirty="0">
                                      <a:latin typeface="Cambria Math" panose="02040503050406030204" pitchFamily="18" charset="0"/>
                                    </a:rPr>
                                    <m:t>𝑖</m:t>
                                  </m:r>
                                </m:e>
                              </m:d>
                            </m:sup>
                          </m:sSup>
                          <m:r>
                            <a:rPr lang="en-US" sz="2625" i="1" dirty="0">
                              <a:latin typeface="Cambria Math" panose="02040503050406030204" pitchFamily="18" charset="0"/>
                            </a:rPr>
                            <m:t>),</m:t>
                          </m:r>
                          <m:r>
                            <a:rPr lang="en-US" sz="2625" i="1" dirty="0">
                              <a:latin typeface="Cambria Math" panose="02040503050406030204" pitchFamily="18" charset="0"/>
                            </a:rPr>
                            <m:t>𝑦</m:t>
                          </m:r>
                          <m:r>
                            <a:rPr lang="en-US" sz="2625" i="1" dirty="0">
                              <a:latin typeface="Cambria Math" panose="02040503050406030204" pitchFamily="18" charset="0"/>
                            </a:rPr>
                            <m:t>))</m:t>
                          </m:r>
                        </m:e>
                      </m:nary>
                    </m:oMath>
                  </m:oMathPara>
                </a14:m>
                <a:endParaRPr lang="en-US" sz="2925" dirty="0"/>
              </a:p>
              <a:p>
                <a:pPr marL="0" indent="0">
                  <a:buNone/>
                </a:pPr>
                <a:endParaRPr lang="en-US" sz="2625"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25" dirty="0">
                          <a:latin typeface="Cambria Math" panose="02040503050406030204" pitchFamily="18" charset="0"/>
                        </a:rPr>
                        <m:t>Cost</m:t>
                      </m:r>
                      <m:r>
                        <a:rPr lang="en-US" sz="3225" i="1" dirty="0">
                          <a:latin typeface="Cambria Math" panose="02040503050406030204" pitchFamily="18" charset="0"/>
                        </a:rPr>
                        <m:t>(</m:t>
                      </m:r>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r>
                        <a:rPr lang="en-US" sz="3225" i="1" dirty="0">
                          <a:latin typeface="Cambria Math" panose="02040503050406030204" pitchFamily="18" charset="0"/>
                        </a:rPr>
                        <m:t>)=</m:t>
                      </m:r>
                      <m:f>
                        <m:fPr>
                          <m:ctrlPr>
                            <a:rPr lang="en-US" sz="3225" i="1" dirty="0">
                              <a:latin typeface="Cambria Math" panose="02040503050406030204" pitchFamily="18" charset="0"/>
                            </a:rPr>
                          </m:ctrlPr>
                        </m:fPr>
                        <m:num>
                          <m:r>
                            <a:rPr lang="en-US" sz="3225" i="1" dirty="0">
                              <a:latin typeface="Cambria Math" panose="02040503050406030204" pitchFamily="18" charset="0"/>
                            </a:rPr>
                            <m:t>1</m:t>
                          </m:r>
                        </m:num>
                        <m:den>
                          <m:r>
                            <a:rPr lang="en-US" sz="3225" i="1" dirty="0">
                              <a:latin typeface="Cambria Math" panose="02040503050406030204" pitchFamily="18" charset="0"/>
                            </a:rPr>
                            <m:t>2</m:t>
                          </m:r>
                        </m:den>
                      </m:f>
                      <m:sSup>
                        <m:sSupPr>
                          <m:ctrlPr>
                            <a:rPr lang="en-US" sz="3225" i="1" dirty="0">
                              <a:latin typeface="Cambria Math" panose="02040503050406030204" pitchFamily="18" charset="0"/>
                            </a:rPr>
                          </m:ctrlPr>
                        </m:sSupPr>
                        <m:e>
                          <m:d>
                            <m:dPr>
                              <m:ctrlPr>
                                <a:rPr lang="en-US" sz="3225" i="1" dirty="0">
                                  <a:latin typeface="Cambria Math" panose="02040503050406030204" pitchFamily="18" charset="0"/>
                                </a:rPr>
                              </m:ctrlPr>
                            </m:dPr>
                            <m:e>
                              <m:sSub>
                                <m:sSubPr>
                                  <m:ctrlPr>
                                    <a:rPr lang="en-US" sz="3225" i="1" dirty="0">
                                      <a:latin typeface="Cambria Math" panose="02040503050406030204" pitchFamily="18" charset="0"/>
                                    </a:rPr>
                                  </m:ctrlPr>
                                </m:sSubPr>
                                <m:e>
                                  <m:r>
                                    <a:rPr lang="en-US" sz="3225" i="1" dirty="0">
                                      <a:latin typeface="Cambria Math" panose="02040503050406030204" pitchFamily="18" charset="0"/>
                                    </a:rPr>
                                    <m:t>h</m:t>
                                  </m:r>
                                </m:e>
                                <m:sub>
                                  <m:r>
                                    <a:rPr lang="en-US" sz="3225" i="1" dirty="0">
                                      <a:latin typeface="Cambria Math" panose="02040503050406030204" pitchFamily="18" charset="0"/>
                                    </a:rPr>
                                    <m:t>𝜃</m:t>
                                  </m:r>
                                </m:sub>
                              </m:sSub>
                              <m:d>
                                <m:dPr>
                                  <m:ctrlPr>
                                    <a:rPr lang="en-US" sz="3225" i="1" dirty="0">
                                      <a:latin typeface="Cambria Math" panose="02040503050406030204" pitchFamily="18" charset="0"/>
                                    </a:rPr>
                                  </m:ctrlPr>
                                </m:dPr>
                                <m:e>
                                  <m:r>
                                    <a:rPr lang="en-US" sz="3225" i="1" dirty="0">
                                      <a:latin typeface="Cambria Math" panose="02040503050406030204" pitchFamily="18" charset="0"/>
                                    </a:rPr>
                                    <m:t>𝑥</m:t>
                                  </m:r>
                                </m:e>
                              </m:d>
                              <m:r>
                                <a:rPr lang="en-US" sz="3225" i="1" dirty="0">
                                  <a:latin typeface="Cambria Math" panose="02040503050406030204" pitchFamily="18" charset="0"/>
                                </a:rPr>
                                <m:t>−</m:t>
                              </m:r>
                              <m:r>
                                <a:rPr lang="en-US" sz="3225" i="1" dirty="0">
                                  <a:latin typeface="Cambria Math" panose="02040503050406030204" pitchFamily="18" charset="0"/>
                                </a:rPr>
                                <m:t>𝑦</m:t>
                              </m:r>
                            </m:e>
                          </m:d>
                        </m:e>
                        <m:sup>
                          <m:r>
                            <a:rPr lang="en-US" sz="3225" i="1" dirty="0">
                              <a:latin typeface="Cambria Math" panose="02040503050406030204" pitchFamily="18" charset="0"/>
                            </a:rPr>
                            <m:t>2</m:t>
                          </m:r>
                        </m:sup>
                      </m:sSup>
                    </m:oMath>
                  </m:oMathPara>
                </a14:m>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72568" cy="4351338"/>
              </a:xfrm>
              <a:blipFill>
                <a:blip r:embed="rId2"/>
                <a:stretch>
                  <a:fillRect/>
                </a:stretch>
              </a:blipFill>
            </p:spPr>
            <p:txBody>
              <a:bodyPr/>
              <a:lstStyle/>
              <a:p>
                <a:r>
                  <a:rPr lang="en-US">
                    <a:noFill/>
                  </a:rPr>
                  <a:t> </a:t>
                </a:r>
              </a:p>
            </p:txBody>
          </p:sp>
        </mc:Fallback>
      </mc:AlternateContent>
      <p:sp>
        <p:nvSpPr>
          <p:cNvPr id="4" name="Rectangle 3"/>
          <p:cNvSpPr/>
          <p:nvPr/>
        </p:nvSpPr>
        <p:spPr>
          <a:xfrm>
            <a:off x="2107328" y="3496705"/>
            <a:ext cx="5371600" cy="115098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455962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33579" y="1619611"/>
            <a:ext cx="3533621" cy="461665"/>
          </a:xfrm>
          <a:prstGeom prst="rect">
            <a:avLst/>
          </a:prstGeom>
          <a:noFill/>
        </p:spPr>
        <p:txBody>
          <a:bodyPr wrap="square" rtlCol="0">
            <a:spAutoFit/>
          </a:bodyPr>
          <a:lstStyle/>
          <a:p>
            <a:r>
              <a:rPr lang="en-US" sz="2400" dirty="0"/>
              <a:t>Linear regression:</a:t>
            </a:r>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09050" y="1571625"/>
            <a:ext cx="4219956" cy="651510"/>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49453" y="2532253"/>
            <a:ext cx="5298948" cy="445770"/>
          </a:xfrm>
          <a:prstGeom prst="rect">
            <a:avLst/>
          </a:prstGeom>
        </p:spPr>
      </p:pic>
      <p:cxnSp>
        <p:nvCxnSpPr>
          <p:cNvPr id="22" name="Straight Connector 21"/>
          <p:cNvCxnSpPr/>
          <p:nvPr/>
        </p:nvCxnSpPr>
        <p:spPr>
          <a:xfrm flipV="1">
            <a:off x="10668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209801" y="5606796"/>
            <a:ext cx="153619" cy="260604"/>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39883" y="3672671"/>
            <a:ext cx="427939" cy="245059"/>
          </a:xfrm>
          <a:prstGeom prst="rect">
            <a:avLst/>
          </a:prstGeom>
        </p:spPr>
      </p:pic>
      <p:sp>
        <p:nvSpPr>
          <p:cNvPr id="43" name="TextBox 42"/>
          <p:cNvSpPr txBox="1"/>
          <p:nvPr/>
        </p:nvSpPr>
        <p:spPr>
          <a:xfrm>
            <a:off x="1752600" y="3505200"/>
            <a:ext cx="2110092" cy="338554"/>
          </a:xfrm>
          <a:prstGeom prst="rect">
            <a:avLst/>
          </a:prstGeom>
          <a:noFill/>
        </p:spPr>
        <p:txBody>
          <a:bodyPr wrap="square" rtlCol="0">
            <a:spAutoFit/>
          </a:bodyPr>
          <a:lstStyle/>
          <a:p>
            <a:r>
              <a:rPr lang="en-US" dirty="0"/>
              <a:t>“non-convex”</a:t>
            </a:r>
          </a:p>
        </p:txBody>
      </p:sp>
      <p:cxnSp>
        <p:nvCxnSpPr>
          <p:cNvPr id="44" name="Straight Connector 43"/>
          <p:cNvCxnSpPr/>
          <p:nvPr/>
        </p:nvCxnSpPr>
        <p:spPr>
          <a:xfrm flipV="1">
            <a:off x="54102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553201" y="5606796"/>
            <a:ext cx="153619" cy="260604"/>
          </a:xfrm>
          <a:prstGeom prst="rect">
            <a:avLst/>
          </a:prstGeom>
        </p:spPr>
      </p:pic>
      <p:pic>
        <p:nvPicPr>
          <p:cNvPr id="47" name="Picture 4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954061" y="3810003"/>
            <a:ext cx="427939" cy="245059"/>
          </a:xfrm>
          <a:prstGeom prst="rect">
            <a:avLst/>
          </a:prstGeom>
        </p:spPr>
      </p:pic>
      <p:sp>
        <p:nvSpPr>
          <p:cNvPr id="48" name="TextBox 47"/>
          <p:cNvSpPr txBox="1"/>
          <p:nvPr/>
        </p:nvSpPr>
        <p:spPr>
          <a:xfrm>
            <a:off x="6248401" y="3505200"/>
            <a:ext cx="1307275" cy="338554"/>
          </a:xfrm>
          <a:prstGeom prst="rect">
            <a:avLst/>
          </a:prstGeom>
          <a:noFill/>
        </p:spPr>
        <p:txBody>
          <a:bodyPr wrap="square" rtlCol="0">
            <a:spAutoFit/>
          </a:bodyPr>
          <a:lstStyle/>
          <a:p>
            <a:r>
              <a:rPr lang="en-US" dirty="0"/>
              <a:t>“convex”</a:t>
            </a:r>
          </a:p>
        </p:txBody>
      </p:sp>
      <p:sp>
        <p:nvSpPr>
          <p:cNvPr id="2" name="Freeform 1"/>
          <p:cNvSpPr/>
          <p:nvPr/>
        </p:nvSpPr>
        <p:spPr>
          <a:xfrm>
            <a:off x="1261534" y="42013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5634318" y="41954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136686" y="579701"/>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latin typeface="Tahoma" charset="0"/>
                <a:ea typeface="+mn-ea"/>
                <a:cs typeface="+mn-cs"/>
              </a:rPr>
              <a:t>MSE Cost Function</a:t>
            </a:r>
            <a:endParaRPr lang="en-US" sz="2800" b="1" dirty="0">
              <a:latin typeface="Tahoma" charset="0"/>
              <a:ea typeface="+mn-ea"/>
              <a:cs typeface="+mn-cs"/>
            </a:endParaRPr>
          </a:p>
        </p:txBody>
      </p:sp>
    </p:spTree>
    <p:extLst>
      <p:ext uri="{BB962C8B-B14F-4D97-AF65-F5344CB8AC3E}">
        <p14:creationId xmlns:p14="http://schemas.microsoft.com/office/powerpoint/2010/main" val="2691497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latin typeface="Tahoma" charset="0"/>
                <a:ea typeface="+mn-ea"/>
                <a:cs typeface="+mn-cs"/>
              </a:rPr>
              <a:t>Error (Cost) Function</a:t>
            </a:r>
            <a:endParaRPr lang="en-US" sz="2800" b="1" dirty="0">
              <a:latin typeface="Tahoma" charset="0"/>
              <a:ea typeface="+mn-ea"/>
              <a:cs typeface="+mn-cs"/>
            </a:endParaRPr>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27</a:t>
            </a:fld>
            <a:endParaRPr lang="en-US"/>
          </a:p>
        </p:txBody>
      </p:sp>
      <p:sp>
        <p:nvSpPr>
          <p:cNvPr id="6" name="Rectangle 1"/>
          <p:cNvSpPr>
            <a:spLocks noGrp="1" noChangeArrowheads="1"/>
          </p:cNvSpPr>
          <p:nvPr>
            <p:ph idx="1"/>
          </p:nvPr>
        </p:nvSpPr>
        <p:spPr bwMode="auto">
          <a:xfrm>
            <a:off x="17928" y="1595021"/>
            <a:ext cx="897367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dirty="0">
                <a:latin typeface="+mn-lt"/>
              </a:rPr>
              <a:t>Our prediction function is non-linear </a:t>
            </a:r>
            <a:r>
              <a:rPr lang="en-US" altLang="en-US" dirty="0" smtClean="0">
                <a:latin typeface="+mn-lt"/>
              </a:rPr>
              <a:t>(</a:t>
            </a:r>
            <a:r>
              <a:rPr lang="en-US" altLang="en-US" dirty="0">
                <a:latin typeface="+mn-lt"/>
              </a:rPr>
              <a:t>due to sigmoid transform</a:t>
            </a:r>
            <a:r>
              <a:rPr lang="en-US" altLang="en-US" dirty="0" smtClean="0">
                <a:latin typeface="+mn-lt"/>
              </a:rPr>
              <a:t>)</a:t>
            </a:r>
            <a:endParaRPr lang="en-US" altLang="en-US" dirty="0">
              <a:latin typeface="+mn-lt"/>
            </a:endParaRPr>
          </a:p>
          <a:p>
            <a:pPr fontAlgn="base">
              <a:spcBef>
                <a:spcPct val="0"/>
              </a:spcBef>
              <a:spcAft>
                <a:spcPct val="0"/>
              </a:spcAft>
            </a:pPr>
            <a:r>
              <a:rPr lang="en-US" altLang="en-US" dirty="0">
                <a:latin typeface="+mn-lt"/>
              </a:rPr>
              <a:t>Squaring this prediction as we do in MSE </a:t>
            </a:r>
            <a:r>
              <a:rPr lang="en-US" altLang="en-US" dirty="0" smtClean="0">
                <a:latin typeface="+mn-lt"/>
              </a:rPr>
              <a:t>results </a:t>
            </a:r>
          </a:p>
          <a:p>
            <a:pPr marL="0" indent="0" fontAlgn="base">
              <a:spcBef>
                <a:spcPct val="0"/>
              </a:spcBef>
              <a:spcAft>
                <a:spcPct val="0"/>
              </a:spcAft>
              <a:buNone/>
            </a:pPr>
            <a:r>
              <a:rPr lang="en-US" altLang="en-US" dirty="0" smtClean="0">
                <a:latin typeface="+mn-lt"/>
              </a:rPr>
              <a:t>    in </a:t>
            </a:r>
            <a:r>
              <a:rPr lang="en-US" altLang="en-US" dirty="0">
                <a:latin typeface="+mn-lt"/>
              </a:rPr>
              <a:t>a non-convex function </a:t>
            </a:r>
            <a:r>
              <a:rPr lang="en-US" altLang="en-US" dirty="0" smtClean="0">
                <a:latin typeface="+mn-lt"/>
              </a:rPr>
              <a:t>with </a:t>
            </a:r>
            <a:r>
              <a:rPr lang="en-US" altLang="en-US" dirty="0">
                <a:latin typeface="+mn-lt"/>
              </a:rPr>
              <a:t>many </a:t>
            </a:r>
            <a:r>
              <a:rPr lang="en-US" altLang="en-US" dirty="0" smtClean="0">
                <a:latin typeface="+mn-lt"/>
              </a:rPr>
              <a:t>local minima. </a:t>
            </a:r>
            <a:endParaRPr lang="en-US" altLang="en-US" dirty="0">
              <a:latin typeface="+mn-lt"/>
            </a:endParaRPr>
          </a:p>
          <a:p>
            <a:pPr fontAlgn="base">
              <a:spcBef>
                <a:spcPct val="0"/>
              </a:spcBef>
              <a:spcAft>
                <a:spcPct val="0"/>
              </a:spcAft>
            </a:pPr>
            <a:r>
              <a:rPr lang="en-US" altLang="en-US" dirty="0">
                <a:latin typeface="+mn-lt"/>
              </a:rPr>
              <a:t>If our cost function has many local minimums, </a:t>
            </a:r>
          </a:p>
          <a:p>
            <a:pPr marL="400050" lvl="1" indent="0" fontAlgn="base">
              <a:spcBef>
                <a:spcPct val="0"/>
              </a:spcBef>
              <a:spcAft>
                <a:spcPct val="0"/>
              </a:spcAft>
              <a:buNone/>
            </a:pPr>
            <a:r>
              <a:rPr lang="en-US" altLang="en-US" sz="3200" dirty="0">
                <a:latin typeface="+mn-lt"/>
              </a:rPr>
              <a:t>gradient descent may not find the optimal global minimum</a:t>
            </a:r>
            <a:r>
              <a:rPr lang="en-US" altLang="en-US" sz="3200" dirty="0" smtClean="0">
                <a:latin typeface="+mn-lt"/>
              </a:rPr>
              <a:t>.</a:t>
            </a:r>
            <a:endParaRPr lang="en-US" altLang="en-US" dirty="0">
              <a:latin typeface="+mn-lt"/>
            </a:endParaRPr>
          </a:p>
          <a:p>
            <a:pPr fontAlgn="base">
              <a:spcBef>
                <a:spcPct val="0"/>
              </a:spcBef>
              <a:spcAft>
                <a:spcPct val="0"/>
              </a:spcAft>
            </a:pPr>
            <a:r>
              <a:rPr lang="en-US" altLang="en-US" dirty="0" smtClean="0">
                <a:latin typeface="+mn-lt"/>
              </a:rPr>
              <a:t>So instead </a:t>
            </a:r>
            <a:r>
              <a:rPr lang="en-US" altLang="en-US" dirty="0">
                <a:latin typeface="+mn-lt"/>
              </a:rPr>
              <a:t>of Mean Squared Error, </a:t>
            </a:r>
            <a:r>
              <a:rPr lang="en-US" altLang="en-US" dirty="0" smtClean="0">
                <a:latin typeface="+mn-lt"/>
              </a:rPr>
              <a:t>we </a:t>
            </a:r>
            <a:r>
              <a:rPr lang="en-US" altLang="en-US" dirty="0">
                <a:latin typeface="+mn-lt"/>
              </a:rPr>
              <a:t>use a </a:t>
            </a:r>
            <a:r>
              <a:rPr lang="en-US" altLang="en-US" dirty="0" smtClean="0">
                <a:latin typeface="+mn-lt"/>
              </a:rPr>
              <a:t>error/ cost </a:t>
            </a:r>
            <a:r>
              <a:rPr lang="en-US" altLang="en-US" dirty="0">
                <a:latin typeface="+mn-lt"/>
              </a:rPr>
              <a:t>function called </a:t>
            </a:r>
            <a:r>
              <a:rPr lang="en-US" altLang="en-US" dirty="0">
                <a:latin typeface="+mn-lt"/>
                <a:hlinkClick r:id="rId2"/>
              </a:rPr>
              <a:t>Cross-Entropy</a:t>
            </a:r>
            <a:r>
              <a:rPr lang="en-US" altLang="en-US" dirty="0">
                <a:latin typeface="+mn-lt"/>
              </a:rPr>
              <a:t>, also known as Log Loss. </a:t>
            </a:r>
          </a:p>
        </p:txBody>
      </p:sp>
    </p:spTree>
    <p:extLst>
      <p:ext uri="{BB962C8B-B14F-4D97-AF65-F5344CB8AC3E}">
        <p14:creationId xmlns:p14="http://schemas.microsoft.com/office/powerpoint/2010/main" val="2164216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762000"/>
          </a:xfrm>
          <a:prstGeom prst="rect">
            <a:avLst/>
          </a:prstGeom>
        </p:spPr>
        <p:txBody>
          <a:bodyPr/>
          <a:lstStyle/>
          <a:p>
            <a:pPr algn="l"/>
            <a:r>
              <a:rPr lang="en-IN" sz="4400" b="1" dirty="0" smtClean="0">
                <a:latin typeface="+mn-lt"/>
              </a:rPr>
              <a:t>Entropy</a:t>
            </a:r>
            <a:endParaRPr lang="en-IN" sz="4400" b="1" dirty="0">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dirty="0">
                <a:latin typeface="+mn-lt"/>
              </a:rPr>
              <a:t>It rained heavily in </a:t>
            </a:r>
            <a:r>
              <a:rPr lang="en-IN" sz="2800" smtClean="0">
                <a:latin typeface="+mn-lt"/>
              </a:rPr>
              <a:t>Shillong</a:t>
            </a:r>
            <a:r>
              <a:rPr lang="en-IN" sz="2800" dirty="0" smtClean="0">
                <a:latin typeface="+mn-lt"/>
              </a:rPr>
              <a:t> </a:t>
            </a:r>
            <a:r>
              <a:rPr lang="en-IN" sz="2800" dirty="0">
                <a:latin typeface="+mn-lt"/>
              </a:rPr>
              <a:t>yesterday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800" u="none" strike="noStrike" kern="1200" cap="none" spc="0" normalizeH="0" baseline="0" noProof="0" dirty="0">
                <a:ln>
                  <a:noFill/>
                </a:ln>
                <a:solidFill>
                  <a:schemeClr val="tx1"/>
                </a:solidFill>
                <a:effectLst/>
                <a:uLnTx/>
                <a:uFillTx/>
                <a:latin typeface="+mn-lt"/>
              </a:rPr>
              <a:t>There</a:t>
            </a:r>
            <a:r>
              <a:rPr kumimoji="0" lang="en-IN" sz="2800" u="none" strike="noStrike" kern="1200" cap="none" spc="0" normalizeH="0" noProof="0" dirty="0">
                <a:ln>
                  <a:noFill/>
                </a:ln>
                <a:solidFill>
                  <a:schemeClr val="tx1"/>
                </a:solidFill>
                <a:effectLst/>
                <a:uLnTx/>
                <a:uFillTx/>
                <a:latin typeface="+mn-lt"/>
              </a:rPr>
              <a:t> was a heavy rainfall in Rajasthan last night.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a:latin typeface="+mn-lt"/>
              </a:rPr>
              <a:t>The amount of information conveyed by a message is inversely proportional to its</a:t>
            </a:r>
            <a:r>
              <a:rPr lang="en-IN" sz="2800" dirty="0">
                <a:latin typeface="+mn-lt"/>
              </a:rPr>
              <a:t> probability of occurrence. That is</a:t>
            </a: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a:ln>
                <a:noFill/>
              </a:ln>
              <a:solidFill>
                <a:schemeClr val="tx1"/>
              </a:solidFill>
              <a:effectLst/>
              <a:uLnTx/>
              <a:uFillTx/>
              <a:latin typeface="+mn-lt"/>
            </a:endParaRPr>
          </a:p>
        </p:txBody>
      </p:sp>
      <p:graphicFrame>
        <p:nvGraphicFramePr>
          <p:cNvPr id="11" name="Object 10"/>
          <p:cNvGraphicFramePr>
            <a:graphicFrameLocks noChangeAspect="1"/>
          </p:cNvGraphicFramePr>
          <p:nvPr/>
        </p:nvGraphicFramePr>
        <p:xfrm>
          <a:off x="4114800" y="3886200"/>
          <a:ext cx="1295400" cy="1107358"/>
        </p:xfrm>
        <a:graphic>
          <a:graphicData uri="http://schemas.openxmlformats.org/presentationml/2006/ole">
            <mc:AlternateContent xmlns:mc="http://schemas.openxmlformats.org/markup-compatibility/2006">
              <mc:Choice xmlns:v="urn:schemas-microsoft-com:vml" Requires="v">
                <p:oleObj spid="_x0000_s7187" name="Equation" r:id="rId3" imgW="787320" imgH="672840" progId="Equation.DSMT4">
                  <p:embed/>
                </p:oleObj>
              </mc:Choice>
              <mc:Fallback>
                <p:oleObj name="Equation" r:id="rId3" imgW="787320" imgH="672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886200"/>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72020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6120680" cy="850106"/>
          </a:xfrm>
        </p:spPr>
        <p:txBody>
          <a:bodyPr/>
          <a:lstStyle/>
          <a:p>
            <a:r>
              <a:rPr lang="en-US" sz="2800" b="1" dirty="0">
                <a:latin typeface="Tahoma" charset="0"/>
                <a:ea typeface="+mn-ea"/>
                <a:cs typeface="+mn-cs"/>
              </a:rPr>
              <a:t>Cross Entropy</a:t>
            </a:r>
          </a:p>
        </p:txBody>
      </p:sp>
      <p:sp>
        <p:nvSpPr>
          <p:cNvPr id="3" name="Content Placeholder 2"/>
          <p:cNvSpPr>
            <a:spLocks noGrp="1"/>
          </p:cNvSpPr>
          <p:nvPr>
            <p:ph idx="1"/>
          </p:nvPr>
        </p:nvSpPr>
        <p:spPr>
          <a:xfrm>
            <a:off x="48580" y="1418142"/>
            <a:ext cx="8686800" cy="4525963"/>
          </a:xfrm>
        </p:spPr>
        <p:txBody>
          <a:bodyPr>
            <a:normAutofit fontScale="55000" lnSpcReduction="20000"/>
          </a:bodyPr>
          <a:lstStyle/>
          <a:p>
            <a:r>
              <a:rPr lang="en-US" altLang="en-US" sz="3800" dirty="0"/>
              <a:t>Cross entropy can be used to define a loss </a:t>
            </a:r>
            <a:r>
              <a:rPr lang="en-US" altLang="en-US" sz="3800" dirty="0"/>
              <a:t>function</a:t>
            </a:r>
          </a:p>
          <a:p>
            <a:r>
              <a:rPr lang="en-US" altLang="en-US" sz="3800" dirty="0"/>
              <a:t>The true probability </a:t>
            </a:r>
            <a:r>
              <a:rPr lang="en-US" altLang="en-US" sz="3800" dirty="0" smtClean="0"/>
              <a:t>y</a:t>
            </a:r>
            <a:r>
              <a:rPr lang="en-US" altLang="en-US" sz="3800" dirty="0"/>
              <a:t> is the true label, and the given distribution </a:t>
            </a:r>
            <a:r>
              <a:rPr lang="en-US" sz="3800" dirty="0"/>
              <a:t>h</a:t>
            </a:r>
            <a:r>
              <a:rPr lang="en-US" sz="3800" baseline="-25000" dirty="0"/>
              <a:t>Ꝋ</a:t>
            </a:r>
            <a:r>
              <a:rPr lang="en-US" sz="3800" dirty="0"/>
              <a:t>(x</a:t>
            </a:r>
            <a:r>
              <a:rPr lang="en-US" sz="3800" dirty="0" smtClean="0"/>
              <a:t>)</a:t>
            </a:r>
            <a:r>
              <a:rPr lang="en-US" altLang="en-US" sz="3800" dirty="0"/>
              <a:t> is the predicted value of the current model. </a:t>
            </a:r>
          </a:p>
          <a:p>
            <a:r>
              <a:rPr lang="en-US" sz="3800" dirty="0" smtClean="0"/>
              <a:t>Cross-entropy </a:t>
            </a:r>
            <a:r>
              <a:rPr lang="en-US" sz="3800" dirty="0"/>
              <a:t>loss, or log loss, measures the performance of a classification model whose output is a probability value between 0 and 1.</a:t>
            </a:r>
          </a:p>
          <a:p>
            <a:r>
              <a:rPr lang="en-US" sz="3800" dirty="0"/>
              <a:t>Cross-entropy loss increases as the predicted probability diverges from the actual label. </a:t>
            </a:r>
          </a:p>
          <a:p>
            <a:r>
              <a:rPr lang="en-US" sz="3800" dirty="0"/>
              <a:t>So predicting a probability of .012 when the actual observation label is 1 would be bad and result in a high loss value. </a:t>
            </a:r>
          </a:p>
          <a:p>
            <a:r>
              <a:rPr lang="en-US" sz="3800" dirty="0"/>
              <a:t>A perfect model would have a log loss of 0.</a:t>
            </a:r>
          </a:p>
          <a:p>
            <a:pPr fontAlgn="base">
              <a:spcBef>
                <a:spcPct val="0"/>
              </a:spcBef>
              <a:spcAft>
                <a:spcPct val="0"/>
              </a:spcAft>
            </a:pPr>
            <a:endParaRPr lang="en-US" altLang="en-US" sz="3800" dirty="0"/>
          </a:p>
          <a:p>
            <a:pPr fontAlgn="base">
              <a:spcBef>
                <a:spcPct val="0"/>
              </a:spcBef>
              <a:spcAft>
                <a:spcPct val="0"/>
              </a:spcAft>
            </a:pPr>
            <a:r>
              <a:rPr lang="en-US" altLang="en-US" sz="3800" dirty="0"/>
              <a:t>Cross-entropy loss can be divided into</a:t>
            </a:r>
          </a:p>
          <a:p>
            <a:pPr marL="0" indent="0" fontAlgn="base">
              <a:spcBef>
                <a:spcPct val="0"/>
              </a:spcBef>
              <a:spcAft>
                <a:spcPct val="0"/>
              </a:spcAft>
              <a:buNone/>
            </a:pPr>
            <a:r>
              <a:rPr lang="en-US" altLang="en-US" sz="3800" dirty="0"/>
              <a:t>      two separate cost functions: </a:t>
            </a:r>
          </a:p>
          <a:p>
            <a:pPr marL="0" indent="0" fontAlgn="base">
              <a:spcBef>
                <a:spcPct val="0"/>
              </a:spcBef>
              <a:spcAft>
                <a:spcPct val="0"/>
              </a:spcAft>
              <a:buNone/>
            </a:pPr>
            <a:r>
              <a:rPr lang="en-US" altLang="en-US" sz="3800" dirty="0"/>
              <a:t>      one for y=1 and </a:t>
            </a:r>
          </a:p>
          <a:p>
            <a:pPr marL="0" indent="0" fontAlgn="base">
              <a:spcBef>
                <a:spcPct val="0"/>
              </a:spcBef>
              <a:spcAft>
                <a:spcPct val="0"/>
              </a:spcAft>
              <a:buNone/>
            </a:pPr>
            <a:r>
              <a:rPr lang="en-US" altLang="en-US" sz="3800" dirty="0"/>
              <a:t>      one for y=0.</a:t>
            </a:r>
          </a:p>
          <a:p>
            <a:pPr marL="0" indent="0">
              <a:buNone/>
            </a:pPr>
            <a:endParaRPr lang="en-US" sz="2000" dirty="0" smtClean="0"/>
          </a:p>
          <a:p>
            <a:pPr marL="0" indent="0">
              <a:buNone/>
            </a:pPr>
            <a:endParaRPr lang="en-US" sz="2000"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269" y="3810000"/>
            <a:ext cx="3865731" cy="2760243"/>
          </a:xfrm>
          <a:prstGeom prst="rect">
            <a:avLst/>
          </a:prstGeom>
        </p:spPr>
      </p:pic>
      <p:sp>
        <p:nvSpPr>
          <p:cNvPr id="8" name="AutoShape 3" descr="p_{i}"/>
          <p:cNvSpPr>
            <a:spLocks noChangeAspect="1" noChangeArrowheads="1"/>
          </p:cNvSpPr>
          <p:nvPr/>
        </p:nvSpPr>
        <p:spPr bwMode="auto">
          <a:xfrm>
            <a:off x="6264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q_{i}"/>
          <p:cNvSpPr>
            <a:spLocks noChangeAspect="1" noChangeArrowheads="1"/>
          </p:cNvSpPr>
          <p:nvPr/>
        </p:nvSpPr>
        <p:spPr bwMode="auto">
          <a:xfrm>
            <a:off x="8763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2895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3" name="Content Placeholder 2"/>
          <p:cNvSpPr>
            <a:spLocks noGrp="1"/>
          </p:cNvSpPr>
          <p:nvPr>
            <p:ph idx="1"/>
          </p:nvPr>
        </p:nvSpPr>
        <p:spPr/>
        <p:txBody>
          <a:bodyPr>
            <a:normAutofit/>
          </a:bodyPr>
          <a:lstStyle/>
          <a:p>
            <a:r>
              <a:rPr lang="en-US" dirty="0" smtClean="0"/>
              <a:t>Review of Naïve Bayes</a:t>
            </a:r>
          </a:p>
          <a:p>
            <a:r>
              <a:rPr lang="en-US" dirty="0" smtClean="0"/>
              <a:t>Discriminant Functions </a:t>
            </a:r>
          </a:p>
          <a:p>
            <a:r>
              <a:rPr lang="en-US" dirty="0" smtClean="0"/>
              <a:t>Probabilistic Discriminative Classifiers </a:t>
            </a:r>
          </a:p>
          <a:p>
            <a:r>
              <a:rPr lang="en-US" dirty="0" smtClean="0"/>
              <a:t>Logistic </a:t>
            </a:r>
            <a:r>
              <a:rPr lang="en-US" dirty="0"/>
              <a:t>regression</a:t>
            </a:r>
          </a:p>
          <a:p>
            <a:r>
              <a:rPr lang="en-US" dirty="0"/>
              <a:t>Difference between </a:t>
            </a:r>
            <a:r>
              <a:rPr lang="en-US" dirty="0" smtClean="0"/>
              <a:t>Naïve Bayes Classifier and Logistic Regression</a:t>
            </a:r>
            <a:endParaRPr lang="en-US" dirty="0"/>
          </a:p>
          <a:p>
            <a:pPr marL="457200" lvl="1" indent="0">
              <a:buNone/>
            </a:pPr>
            <a:endParaRPr lang="en-US" dirty="0" smtClean="0"/>
          </a:p>
          <a:p>
            <a:pPr marL="457200" lvl="1" indent="0">
              <a:buNone/>
            </a:pPr>
            <a:endParaRPr lang="en-US" dirty="0"/>
          </a:p>
          <a:p>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a:t>
            </a:fld>
            <a:endParaRPr lang="en-US"/>
          </a:p>
        </p:txBody>
      </p:sp>
    </p:spTree>
    <p:extLst>
      <p:ext uri="{BB962C8B-B14F-4D97-AF65-F5344CB8AC3E}">
        <p14:creationId xmlns:p14="http://schemas.microsoft.com/office/powerpoint/2010/main" val="7768844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76225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0" y="854362"/>
            <a:ext cx="7772400" cy="461665"/>
          </a:xfrm>
          <a:prstGeom prst="rect">
            <a:avLst/>
          </a:prstGeom>
          <a:noFill/>
        </p:spPr>
        <p:txBody>
          <a:bodyPr wrap="square" rtlCol="0">
            <a:spAutoFit/>
          </a:bodyPr>
          <a:lstStyle/>
          <a:p>
            <a:r>
              <a:rPr lang="en-US" sz="2400" b="1" dirty="0"/>
              <a:t>Logistic regression cost </a:t>
            </a:r>
            <a:r>
              <a:rPr lang="en-US" sz="2400" b="1" dirty="0" smtClean="0"/>
              <a:t>function (cross entropy)</a:t>
            </a:r>
            <a:endParaRPr lang="en-US" sz="2400" b="1" dirty="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cxnSp>
        <p:nvCxnSpPr>
          <p:cNvPr id="22" name="Straight Connector 21"/>
          <p:cNvCxnSpPr/>
          <p:nvPr/>
        </p:nvCxnSpPr>
        <p:spPr>
          <a:xfrm flipH="1" flipV="1">
            <a:off x="1066801" y="358140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714538" y="3272136"/>
            <a:ext cx="1371563" cy="461665"/>
          </a:xfrm>
          <a:prstGeom prst="rect">
            <a:avLst/>
          </a:prstGeom>
          <a:noFill/>
        </p:spPr>
        <p:txBody>
          <a:bodyPr wrap="square" rtlCol="0">
            <a:spAutoFit/>
          </a:bodyPr>
          <a:lstStyle/>
          <a:p>
            <a:r>
              <a:rPr lang="en-US" sz="2400" dirty="0"/>
              <a:t>If y = 1</a:t>
            </a:r>
          </a:p>
        </p:txBody>
      </p:sp>
      <p:cxnSp>
        <p:nvCxnSpPr>
          <p:cNvPr id="19" name="Straight Connector 18"/>
          <p:cNvCxnSpPr/>
          <p:nvPr/>
        </p:nvCxnSpPr>
        <p:spPr>
          <a:xfrm>
            <a:off x="3657600" y="541020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5586350"/>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121786" y="3048328"/>
            <a:ext cx="4712970" cy="2221230"/>
          </a:xfrm>
          <a:prstGeom prst="rect">
            <a:avLst/>
          </a:prstGeom>
        </p:spPr>
      </p:pic>
      <p:sp>
        <p:nvSpPr>
          <p:cNvPr id="7" name="Freeform 6"/>
          <p:cNvSpPr/>
          <p:nvPr/>
        </p:nvSpPr>
        <p:spPr>
          <a:xfrm>
            <a:off x="1276350" y="3543300"/>
            <a:ext cx="2400300" cy="1924050"/>
          </a:xfrm>
          <a:custGeom>
            <a:avLst/>
            <a:gdLst>
              <a:gd name="connsiteX0" fmla="*/ 0 w 2400300"/>
              <a:gd name="connsiteY0" fmla="*/ 0 h 1924050"/>
              <a:gd name="connsiteX1" fmla="*/ 600075 w 2400300"/>
              <a:gd name="connsiteY1" fmla="*/ 1495425 h 1924050"/>
              <a:gd name="connsiteX2" fmla="*/ 2400300 w 2400300"/>
              <a:gd name="connsiteY2" fmla="*/ 1924050 h 1924050"/>
            </a:gdLst>
            <a:ahLst/>
            <a:cxnLst>
              <a:cxn ang="0">
                <a:pos x="connsiteX0" y="connsiteY0"/>
              </a:cxn>
              <a:cxn ang="0">
                <a:pos x="connsiteX1" y="connsiteY1"/>
              </a:cxn>
              <a:cxn ang="0">
                <a:pos x="connsiteX2" y="connsiteY2"/>
              </a:cxn>
            </a:cxnLst>
            <a:rect l="l" t="t" r="r" b="b"/>
            <a:pathLst>
              <a:path w="2400300" h="1924050">
                <a:moveTo>
                  <a:pt x="0" y="0"/>
                </a:moveTo>
                <a:cubicBezTo>
                  <a:pt x="100012" y="587375"/>
                  <a:pt x="200025" y="1174750"/>
                  <a:pt x="600075" y="1495425"/>
                </a:cubicBezTo>
                <a:cubicBezTo>
                  <a:pt x="1000125" y="1816100"/>
                  <a:pt x="2111375" y="1897063"/>
                  <a:pt x="2400300" y="1924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Tree>
    <p:extLst>
      <p:ext uri="{BB962C8B-B14F-4D97-AF65-F5344CB8AC3E}">
        <p14:creationId xmlns:p14="http://schemas.microsoft.com/office/powerpoint/2010/main" val="2538074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r>
              <a:rPr lang="en-US" sz="2400" b="1" dirty="0"/>
              <a:t>Logistic regression cost function</a:t>
            </a:r>
          </a:p>
        </p:txBody>
      </p:sp>
      <p:cxnSp>
        <p:nvCxnSpPr>
          <p:cNvPr id="22" name="Straight Connector 21"/>
          <p:cNvCxnSpPr/>
          <p:nvPr/>
        </p:nvCxnSpPr>
        <p:spPr>
          <a:xfrm flipH="1" flipV="1">
            <a:off x="1068779" y="312420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905038" y="2814936"/>
            <a:ext cx="1371563" cy="461665"/>
          </a:xfrm>
          <a:prstGeom prst="rect">
            <a:avLst/>
          </a:prstGeom>
          <a:noFill/>
        </p:spPr>
        <p:txBody>
          <a:bodyPr wrap="square" rtlCol="0">
            <a:spAutoFit/>
          </a:bodyPr>
          <a:lstStyle/>
          <a:p>
            <a:r>
              <a:rPr lang="en-US" sz="2400" dirty="0"/>
              <a:t>If y = 0</a:t>
            </a:r>
          </a:p>
        </p:txBody>
      </p:sp>
      <p:cxnSp>
        <p:nvCxnSpPr>
          <p:cNvPr id="19" name="Straight Connector 18"/>
          <p:cNvCxnSpPr/>
          <p:nvPr/>
        </p:nvCxnSpPr>
        <p:spPr>
          <a:xfrm>
            <a:off x="3768718" y="5436218"/>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48075" y="5605047"/>
            <a:ext cx="381000" cy="338554"/>
          </a:xfrm>
          <a:prstGeom prst="rect">
            <a:avLst/>
          </a:prstGeom>
          <a:noFill/>
        </p:spPr>
        <p:txBody>
          <a:bodyPr wrap="square" rtlCol="0">
            <a:spAutoFit/>
          </a:bodyPr>
          <a:lstStyle/>
          <a:p>
            <a:r>
              <a:rPr lang="en-US" dirty="0"/>
              <a:t>1</a:t>
            </a:r>
          </a:p>
        </p:txBody>
      </p:sp>
      <p:sp>
        <p:nvSpPr>
          <p:cNvPr id="25" name="TextBox 24"/>
          <p:cNvSpPr txBox="1"/>
          <p:nvPr/>
        </p:nvSpPr>
        <p:spPr>
          <a:xfrm>
            <a:off x="914400" y="5550518"/>
            <a:ext cx="381000" cy="338554"/>
          </a:xfrm>
          <a:prstGeom prst="rect">
            <a:avLst/>
          </a:prstGeom>
          <a:noFill/>
        </p:spPr>
        <p:txBody>
          <a:bodyPr wrap="square" rtlCol="0">
            <a:spAutoFit/>
          </a:bodyPr>
          <a:lstStyle/>
          <a:p>
            <a:r>
              <a:rPr lang="en-US" dirty="0"/>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38200" y="1981200"/>
            <a:ext cx="6030468" cy="731520"/>
          </a:xfrm>
          <a:prstGeom prst="rect">
            <a:avLst/>
          </a:prstGeom>
        </p:spPr>
      </p:pic>
      <p:sp>
        <p:nvSpPr>
          <p:cNvPr id="3" name="Freeform 2"/>
          <p:cNvSpPr/>
          <p:nvPr/>
        </p:nvSpPr>
        <p:spPr>
          <a:xfrm>
            <a:off x="1068780" y="3305175"/>
            <a:ext cx="2579296" cy="2204466"/>
          </a:xfrm>
          <a:custGeom>
            <a:avLst/>
            <a:gdLst>
              <a:gd name="connsiteX0" fmla="*/ 2524125 w 2524125"/>
              <a:gd name="connsiteY0" fmla="*/ 0 h 2152650"/>
              <a:gd name="connsiteX1" fmla="*/ 1847850 w 2524125"/>
              <a:gd name="connsiteY1" fmla="*/ 1647825 h 2152650"/>
              <a:gd name="connsiteX2" fmla="*/ 0 w 2524125"/>
              <a:gd name="connsiteY2" fmla="*/ 2152650 h 2152650"/>
            </a:gdLst>
            <a:ahLst/>
            <a:cxnLst>
              <a:cxn ang="0">
                <a:pos x="connsiteX0" y="connsiteY0"/>
              </a:cxn>
              <a:cxn ang="0">
                <a:pos x="connsiteX1" y="connsiteY1"/>
              </a:cxn>
              <a:cxn ang="0">
                <a:pos x="connsiteX2" y="connsiteY2"/>
              </a:cxn>
            </a:cxnLst>
            <a:rect l="l" t="t" r="r" b="b"/>
            <a:pathLst>
              <a:path w="2524125" h="2152650">
                <a:moveTo>
                  <a:pt x="2524125" y="0"/>
                </a:moveTo>
                <a:cubicBezTo>
                  <a:pt x="2396331" y="644525"/>
                  <a:pt x="2268538" y="1289050"/>
                  <a:pt x="1847850" y="1647825"/>
                </a:cubicBezTo>
                <a:cubicBezTo>
                  <a:pt x="1427162" y="2006600"/>
                  <a:pt x="713581" y="2079625"/>
                  <a:pt x="0" y="21526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p:nvPr/>
        </p:nvCxnSpPr>
        <p:spPr>
          <a:xfrm rot="5400000">
            <a:off x="2590080" y="4400094"/>
            <a:ext cx="2361698" cy="4421"/>
          </a:xfrm>
          <a:prstGeom prst="bentConnector3">
            <a:avLst>
              <a:gd name="adj1" fmla="val 50000"/>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694" y="4063033"/>
            <a:ext cx="685800" cy="338554"/>
          </a:xfrm>
          <a:prstGeom prst="rect">
            <a:avLst/>
          </a:prstGeom>
          <a:noFill/>
        </p:spPr>
        <p:txBody>
          <a:bodyPr wrap="square" rtlCol="0">
            <a:spAutoFit/>
          </a:bodyPr>
          <a:lstStyle/>
          <a:p>
            <a:r>
              <a:rPr lang="en-US" dirty="0" smtClean="0"/>
              <a:t>Cost</a:t>
            </a:r>
            <a:endParaRPr lang="en-US" dirty="0"/>
          </a:p>
        </p:txBody>
      </p:sp>
      <p:sp>
        <p:nvSpPr>
          <p:cNvPr id="13" name="TextBox 12"/>
          <p:cNvSpPr txBox="1"/>
          <p:nvPr/>
        </p:nvSpPr>
        <p:spPr>
          <a:xfrm>
            <a:off x="4953000" y="3581400"/>
            <a:ext cx="2971800" cy="338554"/>
          </a:xfrm>
          <a:prstGeom prst="rect">
            <a:avLst/>
          </a:prstGeom>
          <a:noFill/>
        </p:spPr>
        <p:txBody>
          <a:bodyPr wrap="square" rtlCol="0">
            <a:spAutoFit/>
          </a:bodyPr>
          <a:lstStyle/>
          <a:p>
            <a:r>
              <a:rPr lang="en-US" dirty="0" smtClean="0"/>
              <a:t>Cost=0; If y=0 and h</a:t>
            </a:r>
            <a:r>
              <a:rPr lang="en-US" sz="1200" baseline="-25000" dirty="0" smtClean="0"/>
              <a:t>Ꝋ</a:t>
            </a:r>
            <a:r>
              <a:rPr lang="en-US" dirty="0" smtClean="0"/>
              <a:t>(x)=0</a:t>
            </a:r>
            <a:endParaRPr lang="en-US" dirty="0"/>
          </a:p>
        </p:txBody>
      </p:sp>
    </p:spTree>
    <p:extLst>
      <p:ext uri="{BB962C8B-B14F-4D97-AF65-F5344CB8AC3E}">
        <p14:creationId xmlns:p14="http://schemas.microsoft.com/office/powerpoint/2010/main" val="3545088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13" y="402063"/>
            <a:ext cx="7126493" cy="850106"/>
          </a:xfrm>
        </p:spPr>
        <p:txBody>
          <a:bodyPr/>
          <a:lstStyle/>
          <a:p>
            <a:r>
              <a:rPr lang="en-US" dirty="0"/>
              <a:t>Cost function for </a:t>
            </a:r>
            <a:r>
              <a:rPr lang="en-US" b="1" dirty="0" smtClean="0"/>
              <a:t>Logistic Regression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2226469"/>
                <a:ext cx="6893378" cy="1105222"/>
              </a:xfrm>
              <a:ln w="76200">
                <a:solidFill>
                  <a:srgbClr val="00B050"/>
                </a:solidFill>
              </a:ln>
            </p:spPr>
            <p:txBody>
              <a:bodyPr>
                <a:normAutofit fontScale="70000" lnSpcReduction="20000"/>
              </a:bodyPr>
              <a:lstStyle/>
              <a:p>
                <a:pPr marL="0" indent="0">
                  <a:buNone/>
                </a:pPr>
                <a14:m>
                  <m:oMathPara xmlns:m="http://schemas.openxmlformats.org/officeDocument/2006/math">
                    <m:oMathParaPr>
                      <m:jc m:val="left"/>
                    </m:oMathParaPr>
                    <m:oMath xmlns:m="http://schemas.openxmlformats.org/officeDocument/2006/math">
                      <m:r>
                        <m:rPr>
                          <m:sty m:val="p"/>
                        </m:rPr>
                        <a:rPr lang="en-US" sz="2700" dirty="0">
                          <a:latin typeface="Cambria Math" panose="02040503050406030204" pitchFamily="18" charset="0"/>
                        </a:rPr>
                        <m:t>Cost</m:t>
                      </m:r>
                      <m:r>
                        <a:rPr lang="en-US" sz="2700" i="1" dirty="0">
                          <a:latin typeface="Cambria Math" panose="02040503050406030204" pitchFamily="18" charset="0"/>
                        </a:rPr>
                        <m:t>(</m:t>
                      </m:r>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r>
                        <a:rPr lang="en-US" sz="2700" i="1" dirty="0">
                          <a:latin typeface="Cambria Math" panose="02040503050406030204" pitchFamily="18" charset="0"/>
                        </a:rPr>
                        <m:t>,</m:t>
                      </m:r>
                      <m:r>
                        <a:rPr lang="en-US" sz="2700" i="1" dirty="0">
                          <a:latin typeface="Cambria Math" panose="02040503050406030204" pitchFamily="18" charset="0"/>
                        </a:rPr>
                        <m:t>𝑦</m:t>
                      </m:r>
                      <m:r>
                        <a:rPr lang="en-US" sz="2700" i="1" dirty="0">
                          <a:latin typeface="Cambria Math" panose="02040503050406030204" pitchFamily="18" charset="0"/>
                        </a:rPr>
                        <m:t>)=</m:t>
                      </m:r>
                      <m:d>
                        <m:dPr>
                          <m:begChr m:val="{"/>
                          <m:endChr m:val=""/>
                          <m:ctrlPr>
                            <a:rPr lang="en-US" sz="2700" i="1" dirty="0">
                              <a:latin typeface="Cambria Math" panose="02040503050406030204" pitchFamily="18" charset="0"/>
                            </a:rPr>
                          </m:ctrlPr>
                        </m:dPr>
                        <m:e>
                          <m:eqArr>
                            <m:eqArrPr>
                              <m:ctrlPr>
                                <a:rPr lang="en-US" sz="2700" i="1" dirty="0">
                                  <a:latin typeface="Cambria Math" panose="02040503050406030204" pitchFamily="18" charset="0"/>
                                </a:rPr>
                              </m:ctrlPr>
                            </m:eqArrPr>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=1</m:t>
                              </m:r>
                            </m:e>
                            <m:e>
                              <m:r>
                                <a:rPr lang="en-US" sz="2700" i="1" dirty="0">
                                  <a:latin typeface="Cambria Math" panose="02040503050406030204" pitchFamily="18" charset="0"/>
                                </a:rPr>
                                <m:t>−</m:t>
                              </m:r>
                              <m:r>
                                <m:rPr>
                                  <m:sty m:val="p"/>
                                </m:rPr>
                                <a:rPr lang="en-US" sz="2700" dirty="0">
                                  <a:latin typeface="Cambria Math" panose="02040503050406030204" pitchFamily="18" charset="0"/>
                                </a:rPr>
                                <m:t>log</m:t>
                              </m:r>
                              <m:d>
                                <m:dPr>
                                  <m:ctrlPr>
                                    <a:rPr lang="en-US" sz="2700" i="1" dirty="0">
                                      <a:latin typeface="Cambria Math" panose="02040503050406030204" pitchFamily="18" charset="0"/>
                                    </a:rPr>
                                  </m:ctrlPr>
                                </m:dPr>
                                <m:e>
                                  <m:sSub>
                                    <m:sSubPr>
                                      <m:ctrlPr>
                                        <a:rPr lang="en-US" sz="2700" i="1" dirty="0">
                                          <a:latin typeface="Cambria Math" panose="02040503050406030204" pitchFamily="18" charset="0"/>
                                        </a:rPr>
                                      </m:ctrlPr>
                                    </m:sSubPr>
                                    <m:e>
                                      <m:r>
                                        <a:rPr lang="en-US" sz="2700" i="1" dirty="0">
                                          <a:latin typeface="Cambria Math" panose="02040503050406030204" pitchFamily="18" charset="0"/>
                                        </a:rPr>
                                        <m:t>1−</m:t>
                                      </m:r>
                                      <m:r>
                                        <a:rPr lang="en-US" sz="2700" i="1" dirty="0">
                                          <a:latin typeface="Cambria Math" panose="02040503050406030204" pitchFamily="18" charset="0"/>
                                        </a:rPr>
                                        <m:t>h</m:t>
                                      </m:r>
                                    </m:e>
                                    <m:sub>
                                      <m:r>
                                        <a:rPr lang="en-US" sz="2700" i="1" dirty="0">
                                          <a:latin typeface="Cambria Math" panose="02040503050406030204" pitchFamily="18" charset="0"/>
                                        </a:rPr>
                                        <m:t>𝜃</m:t>
                                      </m:r>
                                    </m:sub>
                                  </m:sSub>
                                  <m:d>
                                    <m:dPr>
                                      <m:ctrlPr>
                                        <a:rPr lang="en-US" sz="2700" i="1" dirty="0">
                                          <a:latin typeface="Cambria Math" panose="02040503050406030204" pitchFamily="18" charset="0"/>
                                        </a:rPr>
                                      </m:ctrlPr>
                                    </m:dPr>
                                    <m:e>
                                      <m:r>
                                        <a:rPr lang="en-US" sz="2700" i="1" dirty="0">
                                          <a:latin typeface="Cambria Math" panose="02040503050406030204" pitchFamily="18" charset="0"/>
                                        </a:rPr>
                                        <m:t>𝑥</m:t>
                                      </m:r>
                                    </m:e>
                                  </m:d>
                                </m:e>
                              </m:d>
                              <m:r>
                                <a:rPr lang="en-US" sz="2700" i="1" dirty="0">
                                  <a:latin typeface="Cambria Math" panose="02040503050406030204" pitchFamily="18" charset="0"/>
                                </a:rPr>
                                <m:t>    </m:t>
                              </m:r>
                              <m:r>
                                <m:rPr>
                                  <m:sty m:val="p"/>
                                </m:rPr>
                                <a:rPr lang="en-US" sz="2700" dirty="0">
                                  <a:latin typeface="Cambria Math" panose="02040503050406030204" pitchFamily="18" charset="0"/>
                                </a:rPr>
                                <m:t>if</m:t>
                              </m:r>
                              <m:r>
                                <a:rPr lang="en-US" sz="2700" i="1" dirty="0">
                                  <a:latin typeface="Cambria Math" panose="02040503050406030204" pitchFamily="18" charset="0"/>
                                </a:rPr>
                                <m:t>  </m:t>
                              </m:r>
                              <m:r>
                                <a:rPr lang="en-US" sz="2700" i="1" dirty="0">
                                  <a:latin typeface="Cambria Math" panose="02040503050406030204" pitchFamily="18" charset="0"/>
                                </a:rPr>
                                <m:t>𝑦</m:t>
                              </m:r>
                              <m:r>
                                <a:rPr lang="en-US" sz="2700" i="1" dirty="0">
                                  <a:latin typeface="Cambria Math" panose="02040503050406030204" pitchFamily="18" charset="0"/>
                                </a:rPr>
                                <m:t>=0</m:t>
                              </m:r>
                            </m:e>
                          </m:eqArr>
                        </m:e>
                      </m:d>
                    </m:oMath>
                  </m:oMathPara>
                </a14:m>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2226469"/>
                <a:ext cx="6893378" cy="1105222"/>
              </a:xfrm>
              <a:blipFill rotWithShape="0">
                <a:blip r:embed="rId2"/>
                <a:stretch>
                  <a:fillRect/>
                </a:stretch>
              </a:blipFill>
              <a:ln w="76200">
                <a:solidFill>
                  <a:srgbClr val="00B050"/>
                </a:solidFill>
              </a:ln>
            </p:spPr>
            <p:txBody>
              <a:bodyPr/>
              <a:lstStyle/>
              <a:p>
                <a:r>
                  <a:rPr lang="en-US">
                    <a:noFill/>
                  </a:rPr>
                  <a:t> </a:t>
                </a:r>
              </a:p>
            </p:txBody>
          </p:sp>
        </mc:Fallback>
      </mc:AlternateContent>
      <p:cxnSp>
        <p:nvCxnSpPr>
          <p:cNvPr id="5" name="Straight Connector 4"/>
          <p:cNvCxnSpPr/>
          <p:nvPr/>
        </p:nvCxnSpPr>
        <p:spPr>
          <a:xfrm>
            <a:off x="1356071" y="3566169"/>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1061038" y="5514770"/>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419378" y="549519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4559171" y="6183929"/>
                <a:ext cx="513859"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345654" y="5514770"/>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794205" y="6210026"/>
                <a:ext cx="5052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15482"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=1</m:t>
                      </m:r>
                    </m:oMath>
                  </m:oMathPara>
                </a14:m>
                <a:endParaRPr lang="en-US" sz="3000" dirty="0"/>
              </a:p>
            </p:txBody>
          </p:sp>
        </mc:Choice>
        <mc:Fallback xmlns="">
          <p:sp>
            <p:nvSpPr>
              <p:cNvPr id="12" name="Rectangle 11"/>
              <p:cNvSpPr>
                <a:spLocks noRot="1" noChangeAspect="1" noMove="1" noResize="1" noEditPoints="1" noAdjustHandles="1" noChangeArrowheads="1" noChangeShapeType="1" noTextEdit="1"/>
              </p:cNvSpPr>
              <p:nvPr/>
            </p:nvSpPr>
            <p:spPr>
              <a:xfrm>
                <a:off x="3087309" y="3608381"/>
                <a:ext cx="2070182"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087747" y="5495196"/>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2783663" y="6183928"/>
                <a:ext cx="1291316" cy="584775"/>
              </a:xfrm>
              <a:prstGeom prst="rect">
                <a:avLst/>
              </a:prstGeom>
              <a:blipFill>
                <a:blip r:embed="rId6"/>
                <a:stretch>
                  <a:fillRect/>
                </a:stretch>
              </a:blipFill>
            </p:spPr>
            <p:txBody>
              <a:bodyPr/>
              <a:lstStyle/>
              <a:p>
                <a:r>
                  <a:rPr lang="en-US">
                    <a:noFill/>
                  </a:rPr>
                  <a:t> </a:t>
                </a:r>
              </a:p>
            </p:txBody>
          </p:sp>
        </mc:Fallback>
      </mc:AlternateContent>
      <p:sp>
        <p:nvSpPr>
          <p:cNvPr id="14" name="Freeform 13"/>
          <p:cNvSpPr/>
          <p:nvPr/>
        </p:nvSpPr>
        <p:spPr>
          <a:xfrm>
            <a:off x="1461087" y="3485544"/>
            <a:ext cx="2113006"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Connector 14"/>
          <p:cNvCxnSpPr/>
          <p:nvPr/>
        </p:nvCxnSpPr>
        <p:spPr>
          <a:xfrm>
            <a:off x="5563901" y="3563536"/>
            <a:ext cx="0" cy="236761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5268868" y="5512137"/>
            <a:ext cx="2906960"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7627208" y="5492565"/>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1</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10169611" y="6180419"/>
                <a:ext cx="513859"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553484" y="5512137"/>
                <a:ext cx="450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7404645" y="6206516"/>
                <a:ext cx="505267"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660307" y="3563536"/>
                <a:ext cx="1634550"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000" dirty="0">
                          <a:latin typeface="Cambria Math" panose="02040503050406030204" pitchFamily="18" charset="0"/>
                        </a:rPr>
                        <m:t>if</m:t>
                      </m:r>
                      <m:r>
                        <a:rPr lang="en-US" sz="3000" i="1" dirty="0">
                          <a:latin typeface="Cambria Math" panose="02040503050406030204" pitchFamily="18" charset="0"/>
                        </a:rPr>
                        <m:t>  </m:t>
                      </m:r>
                      <m:r>
                        <a:rPr lang="en-US" sz="3000" i="1" dirty="0">
                          <a:latin typeface="Cambria Math" panose="02040503050406030204" pitchFamily="18" charset="0"/>
                        </a:rPr>
                        <m:t>𝑦</m:t>
                      </m:r>
                      <m:r>
                        <a:rPr lang="en-US" sz="3000" i="1" dirty="0">
                          <a:latin typeface="Cambria Math" panose="02040503050406030204" pitchFamily="18" charset="0"/>
                        </a:rPr>
                        <m:t>=0</m:t>
                      </m:r>
                    </m:oMath>
                  </m:oMathPara>
                </a14:m>
                <a:endParaRPr lang="en-US" sz="3000" dirty="0"/>
              </a:p>
            </p:txBody>
          </p:sp>
        </mc:Choice>
        <mc:Fallback xmlns="">
          <p:sp>
            <p:nvSpPr>
              <p:cNvPr id="19" name="Rectangle 18"/>
              <p:cNvSpPr>
                <a:spLocks noRot="1" noChangeAspect="1" noMove="1" noResize="1" noEditPoints="1" noAdjustHandles="1" noChangeArrowheads="1" noChangeShapeType="1" noTextEdit="1"/>
              </p:cNvSpPr>
              <p:nvPr/>
            </p:nvSpPr>
            <p:spPr>
              <a:xfrm>
                <a:off x="7547076" y="3608381"/>
                <a:ext cx="2070182" cy="7078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295577" y="5492564"/>
                <a:ext cx="1042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8394103" y="6180418"/>
                <a:ext cx="1291316" cy="584775"/>
              </a:xfrm>
              <a:prstGeom prst="rect">
                <a:avLst/>
              </a:prstGeom>
              <a:blipFill>
                <a:blip r:embed="rId10"/>
                <a:stretch>
                  <a:fillRect/>
                </a:stretch>
              </a:blipFill>
            </p:spPr>
            <p:txBody>
              <a:bodyPr/>
              <a:lstStyle/>
              <a:p>
                <a:r>
                  <a:rPr lang="en-US">
                    <a:noFill/>
                  </a:rPr>
                  <a:t> </a:t>
                </a:r>
              </a:p>
            </p:txBody>
          </p:sp>
        </mc:Fallback>
      </mc:AlternateContent>
      <p:sp>
        <p:nvSpPr>
          <p:cNvPr id="21" name="Freeform 20"/>
          <p:cNvSpPr/>
          <p:nvPr/>
        </p:nvSpPr>
        <p:spPr>
          <a:xfrm flipH="1">
            <a:off x="5521761" y="3491556"/>
            <a:ext cx="2112264" cy="2012285"/>
          </a:xfrm>
          <a:custGeom>
            <a:avLst/>
            <a:gdLst>
              <a:gd name="connsiteX0" fmla="*/ 2891482 w 2891482"/>
              <a:gd name="connsiteY0" fmla="*/ 2261286 h 2271360"/>
              <a:gd name="connsiteX1" fmla="*/ 642552 w 2891482"/>
              <a:gd name="connsiteY1" fmla="*/ 1927654 h 2271360"/>
              <a:gd name="connsiteX2" fmla="*/ 0 w 2891482"/>
              <a:gd name="connsiteY2" fmla="*/ 0 h 2271360"/>
              <a:gd name="connsiteX0" fmla="*/ 2891482 w 2891482"/>
              <a:gd name="connsiteY0" fmla="*/ 2261286 h 2262529"/>
              <a:gd name="connsiteX1" fmla="*/ 951471 w 2891482"/>
              <a:gd name="connsiteY1" fmla="*/ 1643449 h 2262529"/>
              <a:gd name="connsiteX2" fmla="*/ 0 w 2891482"/>
              <a:gd name="connsiteY2" fmla="*/ 0 h 2262529"/>
              <a:gd name="connsiteX0" fmla="*/ 2817341 w 2817341"/>
              <a:gd name="connsiteY0" fmla="*/ 2681415 h 2683047"/>
              <a:gd name="connsiteX1" fmla="*/ 877330 w 2817341"/>
              <a:gd name="connsiteY1" fmla="*/ 2063578 h 2683047"/>
              <a:gd name="connsiteX2" fmla="*/ 0 w 2817341"/>
              <a:gd name="connsiteY2" fmla="*/ 0 h 2683047"/>
            </a:gdLst>
            <a:ahLst/>
            <a:cxnLst>
              <a:cxn ang="0">
                <a:pos x="connsiteX0" y="connsiteY0"/>
              </a:cxn>
              <a:cxn ang="0">
                <a:pos x="connsiteX1" y="connsiteY1"/>
              </a:cxn>
              <a:cxn ang="0">
                <a:pos x="connsiteX2" y="connsiteY2"/>
              </a:cxn>
            </a:cxnLst>
            <a:rect l="l" t="t" r="r" b="b"/>
            <a:pathLst>
              <a:path w="2817341" h="2683047">
                <a:moveTo>
                  <a:pt x="2817341" y="2681415"/>
                </a:moveTo>
                <a:cubicBezTo>
                  <a:pt x="1933833" y="2703039"/>
                  <a:pt x="1346887" y="2510480"/>
                  <a:pt x="877330" y="2063578"/>
                </a:cubicBezTo>
                <a:cubicBezTo>
                  <a:pt x="407773" y="1616676"/>
                  <a:pt x="80319" y="775386"/>
                  <a:pt x="0" y="0"/>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975528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t>
            </a:r>
            <a:r>
              <a:rPr lang="en-US" dirty="0" smtClean="0"/>
              <a:t>ogistic regression cost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44535"/>
              </a:xfrm>
            </p:spPr>
            <p:txBody>
              <a:bodyPr>
                <a:normAutofit fontScale="70000" lnSpcReduction="20000"/>
              </a:bodyPr>
              <a:lstStyle/>
              <a:p>
                <a14:m>
                  <m:oMath xmlns:m="http://schemas.openxmlformats.org/officeDocument/2006/math">
                    <m:r>
                      <m:rPr>
                        <m:sty m:val="p"/>
                      </m:rPr>
                      <a:rPr lang="en-US" dirty="0" smtClean="0">
                        <a:latin typeface="Cambria Math" panose="02040503050406030204" pitchFamily="18" charset="0"/>
                      </a:rPr>
                      <m:t>Cost</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eqArr>
                          <m:eqArrPr>
                            <m:ctrlPr>
                              <a:rPr lang="en-US" i="1" dirty="0">
                                <a:latin typeface="Cambria Math" panose="02040503050406030204" pitchFamily="18" charset="0"/>
                              </a:rPr>
                            </m:ctrlPr>
                          </m:eqArrPr>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e>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i="1"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e>
                        </m:eqArr>
                      </m:e>
                    </m:d>
                  </m:oMath>
                </a14:m>
                <a:endParaRPr lang="en-US" dirty="0"/>
              </a:p>
              <a:p>
                <a:pPr marL="0" indent="0">
                  <a:buNone/>
                </a:pPr>
                <a:r>
                  <a:rPr lang="en-US" dirty="0" smtClean="0"/>
                  <a:t>  </a:t>
                </a:r>
              </a:p>
              <a:p>
                <a:pPr marL="0" indent="0">
                  <a:buNone/>
                </a:pPr>
                <a:endParaRPr lang="en-US" dirty="0" smtClean="0"/>
              </a:p>
              <a:p>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log</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e>
                    </m:d>
                    <m:r>
                      <a:rPr lang="en-US" b="0" i="0" dirty="0" smtClean="0">
                        <a:latin typeface="Cambria Math" panose="02040503050406030204" pitchFamily="18" charset="0"/>
                      </a:rPr>
                      <m:t>−(1−</m:t>
                    </m:r>
                    <m:r>
                      <m:rPr>
                        <m:sty m:val="p"/>
                      </m:rPr>
                      <a:rPr lang="en-US" b="0" i="0" dirty="0" smtClean="0">
                        <a:latin typeface="Cambria Math" panose="02040503050406030204" pitchFamily="18" charset="0"/>
                      </a:rPr>
                      <m:t>y</m:t>
                    </m:r>
                    <m:r>
                      <a:rPr lang="en-US" b="0" i="0" dirty="0" smtClean="0">
                        <a:latin typeface="Cambria Math" panose="02040503050406030204" pitchFamily="18" charset="0"/>
                      </a:rPr>
                      <m:t>)</m:t>
                    </m:r>
                  </m:oMath>
                </a14:m>
                <a:r>
                  <a:rPr lang="en-US" dirty="0"/>
                  <a:t> </a:t>
                </a:r>
                <a14:m>
                  <m:oMath xmlns:m="http://schemas.openxmlformats.org/officeDocument/2006/math">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endParaRPr lang="en-US" dirty="0" smtClean="0"/>
              </a:p>
              <a:p>
                <a:endParaRPr lang="en-US" dirty="0"/>
              </a:p>
              <a:p>
                <a14:m>
                  <m:oMath xmlns:m="http://schemas.openxmlformats.org/officeDocument/2006/math">
                    <m:r>
                      <m:rPr>
                        <m:sty m:val="p"/>
                      </m:rPr>
                      <a:rPr lang="en-US" dirty="0" smtClean="0">
                        <a:latin typeface="Cambria Math" panose="02040503050406030204" pitchFamily="18" charset="0"/>
                      </a:rPr>
                      <m:t>I</m:t>
                    </m:r>
                    <m:r>
                      <m:rPr>
                        <m:sty m:val="p"/>
                      </m:rPr>
                      <a:rPr lang="en-US" dirty="0">
                        <a:latin typeface="Cambria Math" panose="02040503050406030204" pitchFamily="18" charset="0"/>
                      </a:rPr>
                      <m:t>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oMath>
                </a14:m>
                <a:r>
                  <a:rPr lang="en-US" dirty="0" smtClean="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14:m>
                  <m:oMath xmlns:m="http://schemas.openxmlformats.org/officeDocument/2006/math">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oMath>
                </a14:m>
                <a:r>
                  <a:rPr lang="en-US" dirty="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644535"/>
              </a:xfrm>
              <a:blipFill rotWithShape="0">
                <a:blip r:embed="rId3"/>
                <a:stretch>
                  <a:fillRect l="-850" b="-3177"/>
                </a:stretch>
              </a:blipFill>
            </p:spPr>
            <p:txBody>
              <a:bodyPr/>
              <a:lstStyle/>
              <a:p>
                <a:r>
                  <a:rPr lang="en-US">
                    <a:noFill/>
                  </a:rPr>
                  <a:t> </a:t>
                </a:r>
              </a:p>
            </p:txBody>
          </p:sp>
        </mc:Fallback>
      </mc:AlternateContent>
      <p:cxnSp>
        <p:nvCxnSpPr>
          <p:cNvPr id="5" name="Straight Arrow Connector 4"/>
          <p:cNvCxnSpPr/>
          <p:nvPr/>
        </p:nvCxnSpPr>
        <p:spPr>
          <a:xfrm>
            <a:off x="4114800" y="3276600"/>
            <a:ext cx="0" cy="74140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533529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472690"/>
            <a:ext cx="7214616" cy="651510"/>
          </a:xfrm>
          <a:prstGeom prst="rect">
            <a:avLst/>
          </a:prstGeom>
        </p:spPr>
      </p:pic>
      <p:sp>
        <p:nvSpPr>
          <p:cNvPr id="21" name="TextBox 20"/>
          <p:cNvSpPr txBox="1"/>
          <p:nvPr/>
        </p:nvSpPr>
        <p:spPr>
          <a:xfrm>
            <a:off x="838200" y="4992791"/>
            <a:ext cx="5410200" cy="461665"/>
          </a:xfrm>
          <a:prstGeom prst="rect">
            <a:avLst/>
          </a:prstGeom>
          <a:noFill/>
        </p:spPr>
        <p:txBody>
          <a:bodyPr wrap="square" rtlCol="0">
            <a:spAutoFit/>
          </a:bodyPr>
          <a:lstStyle/>
          <a:p>
            <a:r>
              <a:rPr lang="en-US" sz="2400" dirty="0"/>
              <a:t>Output </a:t>
            </a: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690956"/>
            <a:ext cx="4169664" cy="651510"/>
          </a:xfrm>
          <a:prstGeom prst="rect">
            <a:avLst/>
          </a:prstGeom>
        </p:spPr>
      </p:pic>
      <p:sp>
        <p:nvSpPr>
          <p:cNvPr id="11" name="TextBox 10"/>
          <p:cNvSpPr txBox="1"/>
          <p:nvPr/>
        </p:nvSpPr>
        <p:spPr>
          <a:xfrm>
            <a:off x="403260" y="3368709"/>
            <a:ext cx="8054940" cy="461665"/>
          </a:xfrm>
          <a:prstGeom prst="rect">
            <a:avLst/>
          </a:prstGeom>
          <a:noFill/>
        </p:spPr>
        <p:txBody>
          <a:bodyPr wrap="square" rtlCol="0">
            <a:spAutoFit/>
          </a:bodyPr>
          <a:lstStyle/>
          <a:p>
            <a:r>
              <a:rPr lang="en-US" sz="2400" dirty="0"/>
              <a:t>To fit parameters    </a:t>
            </a:r>
            <a:r>
              <a:rPr lang="en-US" sz="2400" dirty="0" smtClean="0"/>
              <a:t>: </a:t>
            </a:r>
            <a:r>
              <a:rPr lang="en-US" sz="2400" dirty="0" smtClean="0">
                <a:hlinkClick r:id="rId10"/>
              </a:rPr>
              <a:t>Apply Gradient Descent Algorithm </a:t>
            </a:r>
            <a:endParaRPr lang="en-US" sz="2400" dirty="0"/>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956830" y="3473257"/>
            <a:ext cx="128016" cy="219456"/>
          </a:xfrm>
          <a:prstGeom prst="rect">
            <a:avLst/>
          </a:prstGeom>
        </p:spPr>
      </p:pic>
      <p:pic>
        <p:nvPicPr>
          <p:cNvPr id="3" name="Picture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83957" y="3919780"/>
            <a:ext cx="1104138" cy="429768"/>
          </a:xfrm>
          <a:prstGeom prst="rect">
            <a:avLst/>
          </a:prstGeom>
        </p:spPr>
      </p:pic>
      <p:sp>
        <p:nvSpPr>
          <p:cNvPr id="16" name="TextBox 15"/>
          <p:cNvSpPr txBox="1"/>
          <p:nvPr/>
        </p:nvSpPr>
        <p:spPr>
          <a:xfrm>
            <a:off x="403261" y="4495801"/>
            <a:ext cx="5410200" cy="461665"/>
          </a:xfrm>
          <a:prstGeom prst="rect">
            <a:avLst/>
          </a:prstGeom>
          <a:noFill/>
        </p:spPr>
        <p:txBody>
          <a:bodyPr wrap="square" rtlCol="0">
            <a:spAutoFit/>
          </a:bodyPr>
          <a:lstStyle/>
          <a:p>
            <a:r>
              <a:rPr lang="en-US" sz="2400" dirty="0"/>
              <a:t>To make a prediction given new   :</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73752" y="4719457"/>
            <a:ext cx="153162" cy="137160"/>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947561" y="5059749"/>
            <a:ext cx="2146554" cy="438912"/>
          </a:xfrm>
          <a:prstGeom prst="rect">
            <a:avLst/>
          </a:prstGeom>
        </p:spPr>
      </p:pic>
      <p:sp>
        <p:nvSpPr>
          <p:cNvPr id="14" name="TextBox 13"/>
          <p:cNvSpPr txBox="1"/>
          <p:nvPr/>
        </p:nvSpPr>
        <p:spPr>
          <a:xfrm>
            <a:off x="59267" y="804779"/>
            <a:ext cx="5410200" cy="461665"/>
          </a:xfrm>
          <a:prstGeom prst="rect">
            <a:avLst/>
          </a:prstGeom>
          <a:noFill/>
        </p:spPr>
        <p:txBody>
          <a:bodyPr wrap="square" rtlCol="0">
            <a:spAutoFit/>
          </a:bodyPr>
          <a:lstStyle/>
          <a:p>
            <a:r>
              <a:rPr lang="en-US" sz="2400" b="1" dirty="0"/>
              <a:t>Cost function</a:t>
            </a:r>
          </a:p>
        </p:txBody>
      </p:sp>
      <p:pic>
        <p:nvPicPr>
          <p:cNvPr id="12" name="Picture 11">
            <a:extLst>
              <a:ext uri="{FF2B5EF4-FFF2-40B4-BE49-F238E27FC236}">
                <a16:creationId xmlns="" xmlns:a16="http://schemas.microsoft.com/office/drawing/2014/main" id="{F4FDD1FD-15B9-7D46-A1D9-AD54E7AC5762}"/>
              </a:ext>
            </a:extLst>
          </p:cNvPr>
          <p:cNvPicPr>
            <a:picLocks noChangeAspect="1"/>
          </p:cNvPicPr>
          <p:nvPr/>
        </p:nvPicPr>
        <p:blipFill>
          <a:blip r:embed="rId15"/>
          <a:stretch>
            <a:fillRect/>
          </a:stretch>
        </p:blipFill>
        <p:spPr>
          <a:xfrm>
            <a:off x="5176582" y="3805709"/>
            <a:ext cx="3403600" cy="2743419"/>
          </a:xfrm>
          <a:prstGeom prst="rect">
            <a:avLst/>
          </a:prstGeom>
        </p:spPr>
      </p:pic>
    </p:spTree>
    <p:extLst>
      <p:ext uri="{BB962C8B-B14F-4D97-AF65-F5344CB8AC3E}">
        <p14:creationId xmlns:p14="http://schemas.microsoft.com/office/powerpoint/2010/main" val="16022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053"/>
            <a:ext cx="9372600" cy="1143000"/>
          </a:xfrm>
        </p:spPr>
        <p:txBody>
          <a:bodyPr/>
          <a:lstStyle/>
          <a:p>
            <a:pPr algn="l"/>
            <a:r>
              <a:rPr lang="en-US" sz="3200" b="1" dirty="0" smtClean="0"/>
              <a:t>Logistic Regression and </a:t>
            </a:r>
            <a:br>
              <a:rPr lang="en-US" sz="3200" b="1" dirty="0" smtClean="0"/>
            </a:br>
            <a:r>
              <a:rPr lang="en-US" sz="3200" b="1" dirty="0" smtClean="0"/>
              <a:t>Gaussian Naïve Bayes Classifier</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35</a:t>
            </a:fld>
            <a:endParaRPr lang="en-US"/>
          </a:p>
        </p:txBody>
      </p:sp>
      <p:sp>
        <p:nvSpPr>
          <p:cNvPr id="4" name="Rectangle 3"/>
          <p:cNvSpPr/>
          <p:nvPr/>
        </p:nvSpPr>
        <p:spPr>
          <a:xfrm>
            <a:off x="152400" y="1752600"/>
            <a:ext cx="8686800" cy="3539430"/>
          </a:xfrm>
          <a:prstGeom prst="rect">
            <a:avLst/>
          </a:prstGeom>
        </p:spPr>
        <p:txBody>
          <a:bodyPr wrap="square">
            <a:spAutoFit/>
          </a:bodyPr>
          <a:lstStyle/>
          <a:p>
            <a:pPr marL="457200" indent="-457200">
              <a:buFont typeface="Arial" panose="020B0604020202020204" pitchFamily="34" charset="0"/>
              <a:buChar char="•"/>
            </a:pPr>
            <a:r>
              <a:rPr lang="en-US" sz="2800" dirty="0"/>
              <a:t>Interestingly, the parametric form of P(Y|X) used by Logistic Regression is precisely the form implied by the assumptions of a Gaussian Naive Bayes classiﬁer</a:t>
            </a:r>
            <a:r>
              <a:rPr lang="en-US" sz="2800" dirty="0" smtClean="0"/>
              <a:t>.</a:t>
            </a:r>
          </a:p>
          <a:p>
            <a:r>
              <a:rPr lang="en-US" sz="2800" dirty="0" smtClean="0"/>
              <a:t> </a:t>
            </a:r>
          </a:p>
          <a:p>
            <a:pPr marL="457200" indent="-457200">
              <a:buFont typeface="Arial" panose="020B0604020202020204" pitchFamily="34" charset="0"/>
              <a:buChar char="•"/>
            </a:pPr>
            <a:r>
              <a:rPr lang="en-US" sz="2800" dirty="0" smtClean="0"/>
              <a:t>Therefore, we can view Logistic Regression as a closely related alternative to </a:t>
            </a:r>
            <a:r>
              <a:rPr lang="en-US" sz="2800" dirty="0"/>
              <a:t>GNB, though the two can produce different results in many cases</a:t>
            </a:r>
          </a:p>
        </p:txBody>
      </p:sp>
    </p:spTree>
    <p:extLst>
      <p:ext uri="{BB962C8B-B14F-4D97-AF65-F5344CB8AC3E}">
        <p14:creationId xmlns:p14="http://schemas.microsoft.com/office/powerpoint/2010/main" val="121268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 y="607837"/>
            <a:ext cx="7453064" cy="850106"/>
          </a:xfrm>
        </p:spPr>
        <p:txBody>
          <a:bodyPr>
            <a:normAutofit fontScale="90000"/>
          </a:bodyPr>
          <a:lstStyle/>
          <a:p>
            <a:r>
              <a:rPr lang="en-US" dirty="0" smtClean="0"/>
              <a:t>Logistic and Gaussian Naïve Bayes Equivalence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3588" y="1457943"/>
                <a:ext cx="8614211" cy="3774281"/>
              </a:xfrm>
            </p:spPr>
            <p:txBody>
              <a:bodyPr>
                <a:normAutofit fontScale="62500" lnSpcReduction="20000"/>
              </a:bodyPr>
              <a:lstStyle/>
              <a:p>
                <a:r>
                  <a:rPr lang="en-US" sz="3300" dirty="0"/>
                  <a:t>Logistic regression hypothesis representation</a:t>
                </a:r>
              </a:p>
              <a:p>
                <a:pPr marL="0" indent="0">
                  <a:buNone/>
                </a:pPr>
                <a14:m>
                  <m:oMathPara xmlns:m="http://schemas.openxmlformats.org/officeDocument/2006/math">
                    <m:oMathParaPr>
                      <m:jc m:val="centerGroup"/>
                    </m:oMathParaPr>
                    <m:oMath xmlns:m="http://schemas.openxmlformats.org/officeDocument/2006/math">
                      <m:sSub>
                        <m:sSubPr>
                          <m:ctrlPr>
                            <a:rPr lang="en-US" sz="3300"/>
                          </m:ctrlPr>
                        </m:sSubPr>
                        <m:e>
                          <m:r>
                            <a:rPr lang="en-US" sz="3300"/>
                            <m:t>h</m:t>
                          </m:r>
                        </m:e>
                        <m:sub>
                          <m:r>
                            <a:rPr lang="en-US" sz="3300"/>
                            <m:t>𝜃</m:t>
                          </m:r>
                        </m:sub>
                      </m:sSub>
                      <m:d>
                        <m:dPr>
                          <m:ctrlPr>
                            <a:rPr lang="en-US" sz="3300"/>
                          </m:ctrlPr>
                        </m:dPr>
                        <m:e>
                          <m:r>
                            <a:rPr lang="en-US" sz="3300"/>
                            <m:t>𝑥</m:t>
                          </m:r>
                        </m:e>
                      </m:d>
                      <m:r>
                        <a:rPr lang="en-US" sz="3300"/>
                        <m:t>=</m:t>
                      </m:r>
                      <m:f>
                        <m:fPr>
                          <m:ctrlPr>
                            <a:rPr lang="en-US" sz="3300"/>
                          </m:ctrlPr>
                        </m:fPr>
                        <m:num>
                          <m:r>
                            <a:rPr lang="en-US" sz="3300"/>
                            <m:t>1</m:t>
                          </m:r>
                        </m:num>
                        <m:den>
                          <m:r>
                            <a:rPr lang="en-US" sz="3300"/>
                            <m:t>1+</m:t>
                          </m:r>
                          <m:sSup>
                            <m:sSupPr>
                              <m:ctrlPr>
                                <a:rPr lang="en-US" sz="3300"/>
                              </m:ctrlPr>
                            </m:sSupPr>
                            <m:e>
                              <m:r>
                                <a:rPr lang="en-US" sz="3300"/>
                                <m:t>𝑒</m:t>
                              </m:r>
                            </m:e>
                            <m:sup>
                              <m:r>
                                <a:rPr lang="en-US" sz="3300"/>
                                <m:t>−</m:t>
                              </m:r>
                              <m:sSup>
                                <m:sSupPr>
                                  <m:ctrlPr>
                                    <a:rPr lang="en-US" sz="3300"/>
                                  </m:ctrlPr>
                                </m:sSupPr>
                                <m:e>
                                  <m:r>
                                    <a:rPr lang="en-US" sz="3300"/>
                                    <m:t>𝜃</m:t>
                                  </m:r>
                                </m:e>
                                <m:sup>
                                  <m:r>
                                    <a:rPr lang="en-US" sz="3300"/>
                                    <m:t>⊤</m:t>
                                  </m:r>
                                </m:sup>
                              </m:sSup>
                              <m:r>
                                <a:rPr lang="en-US" sz="3300"/>
                                <m:t>𝑥</m:t>
                              </m:r>
                            </m:sup>
                          </m:sSup>
                        </m:den>
                      </m:f>
                      <m:r>
                        <a:rPr lang="en-US" sz="3300"/>
                        <m:t>=</m:t>
                      </m:r>
                      <m:f>
                        <m:fPr>
                          <m:ctrlPr>
                            <a:rPr lang="en-US" sz="3300"/>
                          </m:ctrlPr>
                        </m:fPr>
                        <m:num>
                          <m:r>
                            <a:rPr lang="en-US" sz="3300"/>
                            <m:t>1</m:t>
                          </m:r>
                        </m:num>
                        <m:den>
                          <m:r>
                            <a:rPr lang="en-US" sz="3300"/>
                            <m:t>1+</m:t>
                          </m:r>
                          <m:sSup>
                            <m:sSupPr>
                              <m:ctrlPr>
                                <a:rPr lang="en-US" sz="3300"/>
                              </m:ctrlPr>
                            </m:sSupPr>
                            <m:e>
                              <m:r>
                                <a:rPr lang="en-US" sz="3300"/>
                                <m:t>𝑒</m:t>
                              </m:r>
                            </m:e>
                            <m:sup>
                              <m:r>
                                <a:rPr lang="en-US" sz="3300"/>
                                <m:t>−(</m:t>
                              </m:r>
                              <m:sSub>
                                <m:sSubPr>
                                  <m:ctrlPr>
                                    <a:rPr lang="en-US" sz="3300"/>
                                  </m:ctrlPr>
                                </m:sSubPr>
                                <m:e>
                                  <m:r>
                                    <a:rPr lang="en-US" sz="3300"/>
                                    <m:t>𝜃</m:t>
                                  </m:r>
                                </m:e>
                                <m:sub>
                                  <m:r>
                                    <a:rPr lang="en-US" sz="3300"/>
                                    <m:t>0</m:t>
                                  </m:r>
                                </m:sub>
                              </m:sSub>
                              <m:r>
                                <a:rPr lang="en-US" sz="3300"/>
                                <m:t>+</m:t>
                              </m:r>
                              <m:sSub>
                                <m:sSubPr>
                                  <m:ctrlPr>
                                    <a:rPr lang="en-US" sz="3300"/>
                                  </m:ctrlPr>
                                </m:sSubPr>
                                <m:e>
                                  <m:r>
                                    <a:rPr lang="en-US" sz="3300"/>
                                    <m:t>𝜃</m:t>
                                  </m:r>
                                </m:e>
                                <m:sub>
                                  <m:r>
                                    <a:rPr lang="en-US" sz="3300"/>
                                    <m:t>1</m:t>
                                  </m:r>
                                </m:sub>
                              </m:sSub>
                              <m:sSub>
                                <m:sSubPr>
                                  <m:ctrlPr>
                                    <a:rPr lang="en-US" sz="3300"/>
                                  </m:ctrlPr>
                                </m:sSubPr>
                                <m:e>
                                  <m:r>
                                    <a:rPr lang="en-US" sz="3300"/>
                                    <m:t>𝑥</m:t>
                                  </m:r>
                                </m:e>
                                <m:sub>
                                  <m:r>
                                    <a:rPr lang="en-US" sz="3300"/>
                                    <m:t>1</m:t>
                                  </m:r>
                                </m:sub>
                              </m:sSub>
                              <m:r>
                                <a:rPr lang="en-US" sz="3300"/>
                                <m:t>+</m:t>
                              </m:r>
                              <m:sSub>
                                <m:sSubPr>
                                  <m:ctrlPr>
                                    <a:rPr lang="en-US" sz="3300"/>
                                  </m:ctrlPr>
                                </m:sSubPr>
                                <m:e>
                                  <m:r>
                                    <a:rPr lang="en-US" sz="3300"/>
                                    <m:t>𝜃</m:t>
                                  </m:r>
                                </m:e>
                                <m:sub>
                                  <m:r>
                                    <a:rPr lang="en-US" sz="3300"/>
                                    <m:t>2</m:t>
                                  </m:r>
                                </m:sub>
                              </m:sSub>
                              <m:sSub>
                                <m:sSubPr>
                                  <m:ctrlPr>
                                    <a:rPr lang="en-US" sz="3300"/>
                                  </m:ctrlPr>
                                </m:sSubPr>
                                <m:e>
                                  <m:r>
                                    <a:rPr lang="en-US" sz="3300"/>
                                    <m:t>𝑥</m:t>
                                  </m:r>
                                </m:e>
                                <m:sub>
                                  <m:r>
                                    <a:rPr lang="en-US" sz="3300"/>
                                    <m:t>2</m:t>
                                  </m:r>
                                </m:sub>
                              </m:sSub>
                              <m:r>
                                <a:rPr lang="en-US" sz="3300"/>
                                <m:t>+⋯+</m:t>
                              </m:r>
                              <m:sSub>
                                <m:sSubPr>
                                  <m:ctrlPr>
                                    <a:rPr lang="en-US" sz="3300"/>
                                  </m:ctrlPr>
                                </m:sSubPr>
                                <m:e>
                                  <m:r>
                                    <a:rPr lang="en-US" sz="3300"/>
                                    <m:t>𝜃</m:t>
                                  </m:r>
                                </m:e>
                                <m:sub>
                                  <m:r>
                                    <a:rPr lang="en-US" sz="3300"/>
                                    <m:t>𝑛</m:t>
                                  </m:r>
                                </m:sub>
                              </m:sSub>
                              <m:sSub>
                                <m:sSubPr>
                                  <m:ctrlPr>
                                    <a:rPr lang="en-US" sz="3300"/>
                                  </m:ctrlPr>
                                </m:sSubPr>
                                <m:e>
                                  <m:r>
                                    <a:rPr lang="en-US" sz="3300"/>
                                    <m:t>𝑥</m:t>
                                  </m:r>
                                </m:e>
                                <m:sub>
                                  <m:r>
                                    <a:rPr lang="en-US" sz="3300"/>
                                    <m:t>𝑛</m:t>
                                  </m:r>
                                </m:sub>
                              </m:sSub>
                              <m:r>
                                <a:rPr lang="en-US" sz="3300"/>
                                <m:t>)</m:t>
                              </m:r>
                            </m:sup>
                          </m:sSup>
                        </m:den>
                      </m:f>
                    </m:oMath>
                  </m:oMathPara>
                </a14:m>
                <a:endParaRPr lang="en-US" sz="3300" dirty="0"/>
              </a:p>
              <a:p>
                <a:r>
                  <a:rPr lang="en-US" sz="3300" dirty="0"/>
                  <a:t>Consider learning f: </a:t>
                </a:r>
                <a14:m>
                  <m:oMath xmlns:m="http://schemas.openxmlformats.org/officeDocument/2006/math">
                    <m:r>
                      <a:rPr lang="en-US" sz="3300"/>
                      <m:t>𝑋</m:t>
                    </m:r>
                    <m:r>
                      <a:rPr lang="en-US" sz="3300"/>
                      <m:t>→</m:t>
                    </m:r>
                    <m:r>
                      <a:rPr lang="en-US" sz="3300"/>
                      <m:t>𝑌</m:t>
                    </m:r>
                  </m:oMath>
                </a14:m>
                <a:r>
                  <a:rPr lang="en-US" sz="3300" dirty="0"/>
                  <a:t>, </a:t>
                </a:r>
                <a:r>
                  <a:rPr lang="en-US" sz="3300" dirty="0" smtClean="0"/>
                  <a:t>where</a:t>
                </a:r>
                <a:endParaRPr lang="en-US" sz="2600" dirty="0"/>
              </a:p>
              <a:p>
                <a:pPr lvl="1" fontAlgn="base"/>
                <a:r>
                  <a:rPr lang="en-US" dirty="0"/>
                  <a:t>Y is boolean, governed by a Bernoulli distribution, with parameter </a:t>
                </a:r>
                <a:r>
                  <a:rPr lang="el-GR" dirty="0"/>
                  <a:t>π=</a:t>
                </a:r>
                <a:r>
                  <a:rPr lang="en-US" dirty="0"/>
                  <a:t>P(Y=1)</a:t>
                </a:r>
              </a:p>
              <a:p>
                <a:pPr lvl="1" fontAlgn="base"/>
                <a:r>
                  <a:rPr lang="en-US" dirty="0"/>
                  <a:t>X=〈X</a:t>
                </a:r>
                <a:r>
                  <a:rPr lang="en-US" baseline="-25000" dirty="0"/>
                  <a:t>1</a:t>
                </a:r>
                <a:r>
                  <a:rPr lang="en-US" dirty="0"/>
                  <a:t>…</a:t>
                </a:r>
                <a:r>
                  <a:rPr lang="en-US" dirty="0" err="1"/>
                  <a:t>X</a:t>
                </a:r>
                <a:r>
                  <a:rPr lang="en-US" baseline="-25000" dirty="0" err="1"/>
                  <a:t>n</a:t>
                </a:r>
                <a:r>
                  <a:rPr lang="en-US" dirty="0"/>
                  <a:t>〉, where each X</a:t>
                </a:r>
                <a:r>
                  <a:rPr lang="en-US" baseline="-25000" dirty="0"/>
                  <a:t>i</a:t>
                </a:r>
                <a:r>
                  <a:rPr lang="en-US" dirty="0"/>
                  <a:t> is a continuous random </a:t>
                </a:r>
                <a:r>
                  <a:rPr lang="en-US" dirty="0" smtClean="0"/>
                  <a:t>variable</a:t>
                </a:r>
              </a:p>
              <a:p>
                <a:pPr lvl="1" fontAlgn="base"/>
                <a14:m>
                  <m:oMath xmlns:m="http://schemas.openxmlformats.org/officeDocument/2006/math">
                    <m:r>
                      <a:rPr lang="en-US" i="1">
                        <a:latin typeface="Cambria Math" panose="02040503050406030204" pitchFamily="18" charset="0"/>
                      </a:rPr>
                      <m:t>𝑋</m:t>
                    </m:r>
                  </m:oMath>
                </a14:m>
                <a:r>
                  <a:rPr lang="en-US" dirty="0"/>
                  <a:t> is a vector of real-valued features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d>
                      </m:e>
                      <m:sup>
                        <m:r>
                          <a:rPr lang="en-US" i="1">
                            <a:latin typeface="Cambria Math" panose="02040503050406030204" pitchFamily="18" charset="0"/>
                          </a:rPr>
                          <m:t>⊤</m:t>
                        </m:r>
                      </m:sup>
                    </m:sSup>
                  </m:oMath>
                </a14:m>
                <a:endParaRPr lang="en-US" dirty="0"/>
              </a:p>
              <a:p>
                <a:pPr lvl="1" fontAlgn="base"/>
                <a:r>
                  <a:rPr lang="en-US" dirty="0"/>
                  <a:t>For each X</a:t>
                </a:r>
                <a:r>
                  <a:rPr lang="en-US" baseline="-25000" dirty="0"/>
                  <a:t>i</a:t>
                </a:r>
                <a:r>
                  <a:rPr lang="en-US" dirty="0"/>
                  <a:t>, P(</a:t>
                </a:r>
                <a:r>
                  <a:rPr lang="en-US" dirty="0" err="1"/>
                  <a:t>X</a:t>
                </a:r>
                <a:r>
                  <a:rPr lang="en-US" baseline="-25000" dirty="0" err="1"/>
                  <a:t>i</a:t>
                </a:r>
                <a:r>
                  <a:rPr lang="en-US" dirty="0" err="1"/>
                  <a:t>|Y</a:t>
                </a:r>
                <a:r>
                  <a:rPr lang="en-US" dirty="0"/>
                  <a:t>=</a:t>
                </a:r>
                <a:r>
                  <a:rPr lang="en-US" dirty="0" err="1"/>
                  <a:t>y</a:t>
                </a:r>
                <a:r>
                  <a:rPr lang="en-US" baseline="-25000" dirty="0" err="1"/>
                  <a:t>k</a:t>
                </a:r>
                <a:r>
                  <a:rPr lang="en-US" dirty="0"/>
                  <a:t>) is a Gaussian distribution of the form N(</a:t>
                </a:r>
                <a:r>
                  <a:rPr lang="el-GR" dirty="0"/>
                  <a:t>μ</a:t>
                </a:r>
                <a:r>
                  <a:rPr lang="en-US" baseline="-25000" dirty="0" err="1"/>
                  <a:t>ik</a:t>
                </a:r>
                <a:r>
                  <a:rPr lang="en-US" dirty="0"/>
                  <a:t>,</a:t>
                </a:r>
                <a:r>
                  <a:rPr lang="el-GR" dirty="0"/>
                  <a:t>σ</a:t>
                </a:r>
                <a:r>
                  <a:rPr lang="en-US" baseline="-25000" dirty="0" err="1" smtClean="0"/>
                  <a:t>i</a:t>
                </a:r>
                <a:endParaRPr lang="en-US" dirty="0"/>
              </a:p>
              <a:p>
                <a:pPr lvl="1" fontAlgn="base"/>
                <a:r>
                  <a:rPr lang="en-US" sz="2900" dirty="0" smtClean="0"/>
                  <a:t>Assume </a:t>
                </a:r>
                <a:r>
                  <a:rPr lang="en-US" sz="2900" dirty="0"/>
                  <a:t>all </a:t>
                </a:r>
                <a14:m>
                  <m:oMath xmlns:m="http://schemas.openxmlformats.org/officeDocument/2006/math">
                    <m:sSub>
                      <m:sSubPr>
                        <m:ctrlPr>
                          <a:rPr lang="en-US" sz="2900"/>
                        </m:ctrlPr>
                      </m:sSubPr>
                      <m:e>
                        <m:r>
                          <a:rPr lang="en-US" sz="2900"/>
                          <m:t>𝑋</m:t>
                        </m:r>
                      </m:e>
                      <m:sub>
                        <m:r>
                          <a:rPr lang="en-US" sz="2900"/>
                          <m:t>𝑖</m:t>
                        </m:r>
                      </m:sub>
                    </m:sSub>
                  </m:oMath>
                </a14:m>
                <a:r>
                  <a:rPr lang="en-US" sz="2900" dirty="0"/>
                  <a:t> are conditionally independent given </a:t>
                </a:r>
                <a14:m>
                  <m:oMath xmlns:m="http://schemas.openxmlformats.org/officeDocument/2006/math">
                    <m:r>
                      <a:rPr lang="en-US" sz="2900"/>
                      <m:t>𝑌</m:t>
                    </m:r>
                  </m:oMath>
                </a14:m>
                <a:endParaRPr lang="en-US" sz="2900" dirty="0" smtClean="0"/>
              </a:p>
              <a:p>
                <a:pPr lvl="1" fontAlgn="base"/>
                <a:r>
                  <a:rPr lang="en-US" sz="2900" dirty="0"/>
                  <a:t>Model </a:t>
                </a:r>
                <a14:m>
                  <m:oMath xmlns:m="http://schemas.openxmlformats.org/officeDocument/2006/math">
                    <m:r>
                      <a:rPr lang="en-US" sz="2900"/>
                      <m:t>𝑃</m:t>
                    </m:r>
                    <m:d>
                      <m:dPr>
                        <m:ctrlPr>
                          <a:rPr lang="en-US" sz="2900"/>
                        </m:ctrlPr>
                      </m:dPr>
                      <m:e>
                        <m:sSub>
                          <m:sSubPr>
                            <m:ctrlPr>
                              <a:rPr lang="en-US" sz="2900"/>
                            </m:ctrlPr>
                          </m:sSubPr>
                          <m:e>
                            <m:r>
                              <a:rPr lang="en-US" sz="2900"/>
                              <m:t>𝑋</m:t>
                            </m:r>
                          </m:e>
                          <m:sub>
                            <m:r>
                              <a:rPr lang="en-US" sz="2900"/>
                              <m:t>𝑖</m:t>
                            </m:r>
                          </m:sub>
                        </m:sSub>
                      </m:e>
                      <m:e>
                        <m:r>
                          <a:rPr lang="en-US" sz="2900"/>
                          <m:t>𝑌</m:t>
                        </m:r>
                        <m:r>
                          <a:rPr lang="en-US" sz="2900"/>
                          <m:t>=</m:t>
                        </m:r>
                        <m:sSub>
                          <m:sSubPr>
                            <m:ctrlPr>
                              <a:rPr lang="en-US" sz="2900"/>
                            </m:ctrlPr>
                          </m:sSubPr>
                          <m:e>
                            <m:r>
                              <a:rPr lang="en-US" sz="2900"/>
                              <m:t>𝑦</m:t>
                            </m:r>
                          </m:e>
                          <m:sub>
                            <m:r>
                              <a:rPr lang="en-US" sz="2900"/>
                              <m:t>𝑘</m:t>
                            </m:r>
                          </m:sub>
                        </m:sSub>
                      </m:e>
                    </m:d>
                  </m:oMath>
                </a14:m>
                <a:r>
                  <a:rPr lang="en-US" sz="2900" dirty="0"/>
                  <a:t> as Gaussian </a:t>
                </a:r>
                <a14:m>
                  <m:oMath xmlns:m="http://schemas.openxmlformats.org/officeDocument/2006/math">
                    <m:r>
                      <a:rPr lang="en-US" sz="2900"/>
                      <m:t>𝑁</m:t>
                    </m:r>
                    <m:d>
                      <m:dPr>
                        <m:ctrlPr>
                          <a:rPr lang="en-US" sz="2900"/>
                        </m:ctrlPr>
                      </m:dPr>
                      <m:e>
                        <m:sSub>
                          <m:sSubPr>
                            <m:ctrlPr>
                              <a:rPr lang="en-US" sz="2900"/>
                            </m:ctrlPr>
                          </m:sSubPr>
                          <m:e>
                            <m:r>
                              <a:rPr lang="en-US" sz="2900"/>
                              <m:t>𝜇</m:t>
                            </m:r>
                          </m:e>
                          <m:sub>
                            <m:r>
                              <a:rPr lang="en-US" sz="2900"/>
                              <m:t>𝑖𝑘</m:t>
                            </m:r>
                          </m:sub>
                        </m:sSub>
                        <m:r>
                          <a:rPr lang="en-US" sz="2900"/>
                          <m:t>, </m:t>
                        </m:r>
                        <m:sSub>
                          <m:sSubPr>
                            <m:ctrlPr>
                              <a:rPr lang="en-US" sz="2900"/>
                            </m:ctrlPr>
                          </m:sSubPr>
                          <m:e>
                            <m:r>
                              <a:rPr lang="en-US" sz="2900"/>
                              <m:t>𝜎</m:t>
                            </m:r>
                          </m:e>
                          <m:sub>
                            <m:r>
                              <a:rPr lang="en-US" sz="2900"/>
                              <m:t>𝑖</m:t>
                            </m:r>
                          </m:sub>
                        </m:sSub>
                      </m:e>
                    </m:d>
                  </m:oMath>
                </a14:m>
                <a:endParaRPr lang="en-US" sz="2900" dirty="0" smtClean="0"/>
              </a:p>
              <a:p>
                <a:pPr lvl="1" fontAlgn="base"/>
                <a:r>
                  <a:rPr lang="en-US" sz="2900" dirty="0" smtClean="0"/>
                  <a:t>We </a:t>
                </a:r>
                <a:r>
                  <a:rPr lang="en-US" sz="2900" dirty="0"/>
                  <a:t>are assuming the standard deviations </a:t>
                </a:r>
                <a:r>
                  <a:rPr lang="en-US" sz="2900" dirty="0" err="1"/>
                  <a:t>σi</a:t>
                </a:r>
                <a:r>
                  <a:rPr lang="en-US" sz="2900" dirty="0"/>
                  <a:t> vary from attribute to attribute, but do not depend on Y.</a:t>
                </a:r>
              </a:p>
              <a:p>
                <a:pPr lvl="2"/>
                <a:endParaRPr lang="en-US" sz="1800" dirty="0"/>
              </a:p>
              <a:p>
                <a:pPr marL="0"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3588" y="1457943"/>
                <a:ext cx="8614211" cy="3774281"/>
              </a:xfrm>
              <a:blipFill rotWithShape="0">
                <a:blip r:embed="rId3"/>
                <a:stretch>
                  <a:fillRect l="-708" t="-24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594226" y="5472991"/>
                <a:ext cx="4293098" cy="507831"/>
              </a:xfrm>
              <a:prstGeom prst="rect">
                <a:avLst/>
              </a:prstGeom>
              <a:ln w="76200">
                <a:solidFill>
                  <a:srgbClr val="00B050"/>
                </a:solidFill>
              </a:ln>
            </p:spPr>
            <p:txBody>
              <a:bodyPr wrap="none">
                <a:spAutoFit/>
              </a:bodyPr>
              <a:lstStyle/>
              <a:p>
                <a:r>
                  <a:rPr lang="en-US" sz="2700" dirty="0"/>
                  <a:t>What is </a:t>
                </a:r>
                <a14:m>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rPr>
                          <m:t>𝑌</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2</m:t>
                            </m:r>
                          </m:sub>
                        </m:sSub>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𝑋</m:t>
                            </m:r>
                          </m:e>
                          <m:sub>
                            <m:r>
                              <a:rPr lang="en-US" sz="2700" i="1">
                                <a:latin typeface="Cambria Math" panose="02040503050406030204" pitchFamily="18" charset="0"/>
                              </a:rPr>
                              <m:t>𝑛</m:t>
                            </m:r>
                          </m:sub>
                        </m:sSub>
                      </m:e>
                    </m:d>
                  </m:oMath>
                </a14:m>
                <a:r>
                  <a:rPr lang="en-US" sz="2700" dirty="0"/>
                  <a:t>?</a:t>
                </a:r>
              </a:p>
            </p:txBody>
          </p:sp>
        </mc:Choice>
        <mc:Fallback>
          <p:sp>
            <p:nvSpPr>
              <p:cNvPr id="4" name="Rectangle 3"/>
              <p:cNvSpPr>
                <a:spLocks noRot="1" noChangeAspect="1" noMove="1" noResize="1" noEditPoints="1" noAdjustHandles="1" noChangeArrowheads="1" noChangeShapeType="1" noTextEdit="1"/>
              </p:cNvSpPr>
              <p:nvPr/>
            </p:nvSpPr>
            <p:spPr>
              <a:xfrm>
                <a:off x="1594226" y="5472991"/>
                <a:ext cx="4293098" cy="507831"/>
              </a:xfrm>
              <a:prstGeom prst="rect">
                <a:avLst/>
              </a:prstGeom>
              <a:blipFill rotWithShape="0">
                <a:blip r:embed="rId4"/>
                <a:stretch>
                  <a:fillRect l="-1813" t="-4167" r="-697" b="-18750"/>
                </a:stretch>
              </a:blipFill>
              <a:ln w="76200">
                <a:solidFill>
                  <a:srgbClr val="00B050"/>
                </a:solidFill>
              </a:ln>
            </p:spPr>
            <p:txBody>
              <a:bodyPr/>
              <a:lstStyle/>
              <a:p>
                <a:r>
                  <a:rPr lang="en-US">
                    <a:noFill/>
                  </a:rPr>
                  <a:t> </a:t>
                </a:r>
              </a:p>
            </p:txBody>
          </p:sp>
        </mc:Fallback>
      </mc:AlternateContent>
      <p:sp>
        <p:nvSpPr>
          <p:cNvPr id="6" name="Footer Placeholder 3"/>
          <p:cNvSpPr>
            <a:spLocks noGrp="1"/>
          </p:cNvSpPr>
          <p:nvPr>
            <p:ph type="ftr" sz="quarter" idx="11"/>
          </p:nvPr>
        </p:nvSpPr>
        <p:spPr>
          <a:xfrm>
            <a:off x="7467307" y="5726907"/>
            <a:ext cx="1676693" cy="273844"/>
          </a:xfrm>
        </p:spPr>
        <p:txBody>
          <a:bodyPr/>
          <a:lstStyle/>
          <a:p>
            <a:pPr>
              <a:defRPr/>
            </a:pPr>
            <a:r>
              <a:rPr lang="en-US" sz="1050" dirty="0"/>
              <a:t>Slide credit: Tom Mitchell</a:t>
            </a:r>
          </a:p>
        </p:txBody>
      </p:sp>
    </p:spTree>
    <p:extLst>
      <p:ext uri="{BB962C8B-B14F-4D97-AF65-F5344CB8AC3E}">
        <p14:creationId xmlns:p14="http://schemas.microsoft.com/office/powerpoint/2010/main" val="103277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32827"/>
            <a:ext cx="7664824" cy="391548"/>
          </a:xfrm>
          <a:prstGeom prst="rect">
            <a:avLst/>
          </a:prstGeom>
        </p:spPr>
        <p:txBody>
          <a:bodyPr vert="horz" wrap="square" lIns="0" tIns="11206" rIns="0" bIns="0" rtlCol="0" anchor="ctr">
            <a:spAutoFit/>
          </a:bodyPr>
          <a:lstStyle/>
          <a:p>
            <a:pPr marL="11206">
              <a:spcBef>
                <a:spcPts val="88"/>
              </a:spcBef>
            </a:pPr>
            <a:r>
              <a:rPr sz="2118" b="1" dirty="0"/>
              <a:t>Derive </a:t>
            </a:r>
            <a:r>
              <a:rPr sz="2118" b="1" spc="-4" dirty="0"/>
              <a:t>form for P(Y|X) for Gaussian P(X</a:t>
            </a:r>
            <a:r>
              <a:rPr sz="2118" b="1" spc="-6" baseline="-20833" dirty="0">
                <a:solidFill>
                  <a:srgbClr val="434DD6"/>
                </a:solidFill>
              </a:rPr>
              <a:t>i</a:t>
            </a:r>
            <a:r>
              <a:rPr sz="2471" b="1" spc="-4" dirty="0">
                <a:solidFill>
                  <a:srgbClr val="434DD6"/>
                </a:solidFill>
              </a:rPr>
              <a:t>|</a:t>
            </a:r>
            <a:r>
              <a:rPr sz="2118" b="1" spc="-4" dirty="0"/>
              <a:t>Y=y</a:t>
            </a:r>
            <a:r>
              <a:rPr sz="2118" b="1" spc="-6" baseline="-20833" dirty="0">
                <a:solidFill>
                  <a:srgbClr val="434DD6"/>
                </a:solidFill>
              </a:rPr>
              <a:t>k</a:t>
            </a:r>
            <a:r>
              <a:rPr sz="2118" b="1" spc="-4" dirty="0"/>
              <a:t>) </a:t>
            </a:r>
            <a:r>
              <a:rPr sz="2118" b="1" dirty="0"/>
              <a:t>assuming σ</a:t>
            </a:r>
            <a:r>
              <a:rPr sz="2118" b="1" baseline="-20833" dirty="0">
                <a:solidFill>
                  <a:srgbClr val="434DD6"/>
                </a:solidFill>
              </a:rPr>
              <a:t>ik </a:t>
            </a:r>
            <a:r>
              <a:rPr sz="2118" b="1" dirty="0"/>
              <a:t>=</a:t>
            </a:r>
            <a:r>
              <a:rPr sz="2118" b="1" spc="31" dirty="0"/>
              <a:t> </a:t>
            </a:r>
            <a:r>
              <a:rPr sz="2118" b="1" spc="-4" dirty="0"/>
              <a:t>σ</a:t>
            </a:r>
            <a:r>
              <a:rPr sz="2118" b="1" spc="-6" baseline="-20833" dirty="0">
                <a:solidFill>
                  <a:srgbClr val="434DD6"/>
                </a:solidFill>
              </a:rPr>
              <a:t>i</a:t>
            </a:r>
            <a:endParaRPr sz="2118" b="1" baseline="-20833" dirty="0"/>
          </a:p>
        </p:txBody>
      </p:sp>
      <p:sp>
        <p:nvSpPr>
          <p:cNvPr id="3" name="object 3"/>
          <p:cNvSpPr/>
          <p:nvPr/>
        </p:nvSpPr>
        <p:spPr>
          <a:xfrm>
            <a:off x="959426" y="1443737"/>
            <a:ext cx="6245547" cy="498863"/>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2305356" y="2209800"/>
            <a:ext cx="2334697" cy="61522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2307807" y="2946334"/>
            <a:ext cx="3104227" cy="620712"/>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2290589" y="3705257"/>
            <a:ext cx="3884772" cy="620712"/>
          </a:xfrm>
          <a:prstGeom prst="rect">
            <a:avLst/>
          </a:prstGeom>
          <a:blipFill>
            <a:blip r:embed="rId5" cstate="print"/>
            <a:stretch>
              <a:fillRect/>
            </a:stretch>
          </a:blipFill>
        </p:spPr>
        <p:txBody>
          <a:bodyPr wrap="square" lIns="0" tIns="0" rIns="0" bIns="0" rtlCol="0"/>
          <a:lstStyle/>
          <a:p>
            <a:endParaRPr sz="1412"/>
          </a:p>
        </p:txBody>
      </p:sp>
      <p:sp>
        <p:nvSpPr>
          <p:cNvPr id="7" name="object 7"/>
          <p:cNvSpPr/>
          <p:nvPr/>
        </p:nvSpPr>
        <p:spPr>
          <a:xfrm>
            <a:off x="4640053" y="4298476"/>
            <a:ext cx="256615" cy="544608"/>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9" name="object 9"/>
          <p:cNvSpPr/>
          <p:nvPr/>
        </p:nvSpPr>
        <p:spPr>
          <a:xfrm>
            <a:off x="3552654" y="4683430"/>
            <a:ext cx="2931739" cy="570099"/>
          </a:xfrm>
          <a:prstGeom prst="rect">
            <a:avLst/>
          </a:prstGeom>
          <a:blipFill>
            <a:blip r:embed="rId6" cstate="print"/>
            <a:stretch>
              <a:fillRect/>
            </a:stretch>
          </a:blipFill>
        </p:spPr>
        <p:txBody>
          <a:bodyPr wrap="square" lIns="0" tIns="0" rIns="0" bIns="0" rtlCol="0"/>
          <a:lstStyle/>
          <a:p>
            <a:endParaRPr sz="1412"/>
          </a:p>
        </p:txBody>
      </p:sp>
      <p:sp>
        <p:nvSpPr>
          <p:cNvPr id="10" name="object 10"/>
          <p:cNvSpPr/>
          <p:nvPr/>
        </p:nvSpPr>
        <p:spPr>
          <a:xfrm>
            <a:off x="3541169" y="4683430"/>
            <a:ext cx="2943224" cy="581585"/>
          </a:xfrm>
          <a:custGeom>
            <a:avLst/>
            <a:gdLst/>
            <a:ahLst/>
            <a:cxnLst/>
            <a:rect l="l" t="t" r="r" b="b"/>
            <a:pathLst>
              <a:path w="3335654" h="659129">
                <a:moveTo>
                  <a:pt x="0" y="0"/>
                </a:moveTo>
                <a:lnTo>
                  <a:pt x="3335337" y="0"/>
                </a:lnTo>
                <a:lnTo>
                  <a:pt x="3335337" y="658811"/>
                </a:lnTo>
                <a:lnTo>
                  <a:pt x="0" y="658811"/>
                </a:lnTo>
                <a:lnTo>
                  <a:pt x="0" y="0"/>
                </a:lnTo>
                <a:close/>
              </a:path>
            </a:pathLst>
          </a:custGeom>
          <a:ln w="12699">
            <a:solidFill>
              <a:srgbClr val="FF4C00"/>
            </a:solidFill>
          </a:ln>
        </p:spPr>
        <p:txBody>
          <a:bodyPr wrap="square" lIns="0" tIns="0" rIns="0" bIns="0" rtlCol="0"/>
          <a:lstStyle/>
          <a:p>
            <a:endParaRPr sz="1412"/>
          </a:p>
        </p:txBody>
      </p:sp>
      <p:sp>
        <p:nvSpPr>
          <p:cNvPr id="11" name="object 11"/>
          <p:cNvSpPr/>
          <p:nvPr/>
        </p:nvSpPr>
        <p:spPr>
          <a:xfrm>
            <a:off x="4532276" y="3930907"/>
            <a:ext cx="1680882" cy="403412"/>
          </a:xfrm>
          <a:custGeom>
            <a:avLst/>
            <a:gdLst/>
            <a:ahLst/>
            <a:cxnLst/>
            <a:rect l="l" t="t" r="r" b="b"/>
            <a:pathLst>
              <a:path w="1905000" h="457200">
                <a:moveTo>
                  <a:pt x="0" y="0"/>
                </a:moveTo>
                <a:lnTo>
                  <a:pt x="1904998" y="0"/>
                </a:lnTo>
                <a:lnTo>
                  <a:pt x="1904998" y="457199"/>
                </a:lnTo>
                <a:lnTo>
                  <a:pt x="0" y="457199"/>
                </a:lnTo>
                <a:lnTo>
                  <a:pt x="0" y="0"/>
                </a:lnTo>
                <a:close/>
              </a:path>
            </a:pathLst>
          </a:custGeom>
          <a:ln w="12699">
            <a:solidFill>
              <a:srgbClr val="FF4C00"/>
            </a:solidFill>
          </a:ln>
        </p:spPr>
        <p:txBody>
          <a:bodyPr wrap="square" lIns="0" tIns="0" rIns="0" bIns="0" rtlCol="0"/>
          <a:lstStyle/>
          <a:p>
            <a:endParaRPr sz="1412"/>
          </a:p>
        </p:txBody>
      </p:sp>
      <p:sp>
        <p:nvSpPr>
          <p:cNvPr id="12" name="object 12"/>
          <p:cNvSpPr/>
          <p:nvPr/>
        </p:nvSpPr>
        <p:spPr>
          <a:xfrm>
            <a:off x="157061" y="5767150"/>
            <a:ext cx="5254973" cy="642952"/>
          </a:xfrm>
          <a:prstGeom prst="rect">
            <a:avLst/>
          </a:prstGeom>
          <a:blipFill>
            <a:blip r:embed="rId7" cstate="print"/>
            <a:stretch>
              <a:fillRect/>
            </a:stretch>
          </a:blipFill>
        </p:spPr>
        <p:txBody>
          <a:bodyPr wrap="square" lIns="0" tIns="0" rIns="0" bIns="0" rtlCol="0"/>
          <a:lstStyle/>
          <a:p>
            <a:endParaRPr sz="1412"/>
          </a:p>
        </p:txBody>
      </p:sp>
      <mc:AlternateContent xmlns:mc="http://schemas.openxmlformats.org/markup-compatibility/2006">
        <mc:Choice xmlns:a14="http://schemas.microsoft.com/office/drawing/2010/main" Requires="a14">
          <p:sp>
            <p:nvSpPr>
              <p:cNvPr id="16" name="TextBox 15"/>
              <p:cNvSpPr txBox="1"/>
              <p:nvPr/>
            </p:nvSpPr>
            <p:spPr>
              <a:xfrm>
                <a:off x="6595975" y="4210089"/>
                <a:ext cx="18592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𝐴𝑠</m:t>
                      </m:r>
                      <m:r>
                        <a:rPr lang="en-US" b="0" i="1" smtClean="0">
                          <a:latin typeface="Cambria Math" panose="02040503050406030204" pitchFamily="18" charset="0"/>
                        </a:rPr>
                        <m:t> </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 </m:t>
                      </m:r>
                      <m:r>
                        <m:rPr>
                          <m:sty m:val="p"/>
                        </m:rPr>
                        <a:rPr lang="el-GR" b="0" i="1" smtClean="0">
                          <a:latin typeface="Cambria Math" panose="02040503050406030204" pitchFamily="18" charset="0"/>
                        </a:rPr>
                        <m:t>π</m:t>
                      </m:r>
                    </m:oMath>
                  </m:oMathPara>
                </a14:m>
                <a:endParaRPr lang="en-IN" dirty="0"/>
              </a:p>
            </p:txBody>
          </p:sp>
        </mc:Choice>
        <mc:Fallback>
          <p:sp>
            <p:nvSpPr>
              <p:cNvPr id="16" name="TextBox 15"/>
              <p:cNvSpPr txBox="1">
                <a:spLocks noRot="1" noChangeAspect="1" noMove="1" noResize="1" noEditPoints="1" noAdjustHandles="1" noChangeArrowheads="1" noChangeShapeType="1" noTextEdit="1"/>
              </p:cNvSpPr>
              <p:nvPr/>
            </p:nvSpPr>
            <p:spPr>
              <a:xfrm>
                <a:off x="6595975" y="4210089"/>
                <a:ext cx="1859292" cy="338554"/>
              </a:xfrm>
              <a:prstGeom prst="rect">
                <a:avLst/>
              </a:prstGeom>
              <a:blipFill rotWithShape="0">
                <a:blip r:embed="rId8"/>
                <a:stretch>
                  <a:fillRect/>
                </a:stretch>
              </a:blipFill>
            </p:spPr>
            <p:txBody>
              <a:bodyPr/>
              <a:lstStyle/>
              <a:p>
                <a:r>
                  <a:rPr lang="en-US">
                    <a:noFill/>
                  </a:rPr>
                  <a:t> </a:t>
                </a:r>
              </a:p>
            </p:txBody>
          </p:sp>
        </mc:Fallback>
      </mc:AlternateContent>
      <p:sp>
        <p:nvSpPr>
          <p:cNvPr id="8" name="Rectangle 7"/>
          <p:cNvSpPr/>
          <p:nvPr/>
        </p:nvSpPr>
        <p:spPr>
          <a:xfrm>
            <a:off x="5500816" y="2222666"/>
            <a:ext cx="3352334" cy="584775"/>
          </a:xfrm>
          <a:prstGeom prst="rect">
            <a:avLst/>
          </a:prstGeom>
        </p:spPr>
        <p:txBody>
          <a:bodyPr wrap="square">
            <a:spAutoFit/>
          </a:bodyPr>
          <a:lstStyle/>
          <a:p>
            <a:r>
              <a:rPr lang="en-US" dirty="0" smtClean="0">
                <a:solidFill>
                  <a:srgbClr val="666666"/>
                </a:solidFill>
                <a:latin typeface="PT Sans"/>
              </a:rPr>
              <a:t># Dividing </a:t>
            </a:r>
            <a:r>
              <a:rPr lang="en-US" dirty="0">
                <a:solidFill>
                  <a:srgbClr val="666666"/>
                </a:solidFill>
                <a:latin typeface="PT Sans"/>
              </a:rPr>
              <a:t>both the numerator and denominator by the </a:t>
            </a:r>
            <a:r>
              <a:rPr lang="en-US" dirty="0" smtClean="0">
                <a:solidFill>
                  <a:srgbClr val="666666"/>
                </a:solidFill>
                <a:latin typeface="PT Sans"/>
              </a:rPr>
              <a:t>numerator</a:t>
            </a:r>
            <a:endParaRPr lang="en-US" dirty="0"/>
          </a:p>
        </p:txBody>
      </p:sp>
      <p:sp>
        <p:nvSpPr>
          <p:cNvPr id="17" name="Rectangle 16"/>
          <p:cNvSpPr/>
          <p:nvPr/>
        </p:nvSpPr>
        <p:spPr>
          <a:xfrm>
            <a:off x="6422386" y="3053128"/>
            <a:ext cx="1654814" cy="338554"/>
          </a:xfrm>
          <a:prstGeom prst="rect">
            <a:avLst/>
          </a:prstGeom>
        </p:spPr>
        <p:txBody>
          <a:bodyPr wrap="square">
            <a:spAutoFit/>
          </a:bodyPr>
          <a:lstStyle/>
          <a:p>
            <a:r>
              <a:rPr lang="en-US" dirty="0" smtClean="0">
                <a:solidFill>
                  <a:srgbClr val="222222"/>
                </a:solidFill>
                <a:latin typeface="MathJax_Math-italic"/>
              </a:rPr>
              <a:t>C = </a:t>
            </a:r>
            <a:r>
              <a:rPr lang="en-US" dirty="0">
                <a:solidFill>
                  <a:srgbClr val="222222"/>
                </a:solidFill>
                <a:latin typeface="MathJax_Math-italic"/>
              </a:rPr>
              <a:t>e</a:t>
            </a:r>
            <a:r>
              <a:rPr lang="en-US" baseline="30000" dirty="0">
                <a:solidFill>
                  <a:srgbClr val="222222"/>
                </a:solidFill>
                <a:latin typeface="MathJax_Math-italic"/>
              </a:rPr>
              <a:t>(</a:t>
            </a:r>
            <a:r>
              <a:rPr lang="en-US" baseline="30000" dirty="0">
                <a:solidFill>
                  <a:srgbClr val="222222"/>
                </a:solidFill>
                <a:latin typeface="MathJax_Main"/>
              </a:rPr>
              <a:t>ln </a:t>
            </a:r>
            <a:r>
              <a:rPr lang="en-US" baseline="30000" dirty="0" smtClean="0">
                <a:solidFill>
                  <a:srgbClr val="222222"/>
                </a:solidFill>
                <a:latin typeface="MathJax_Main"/>
              </a:rPr>
              <a:t>C</a:t>
            </a:r>
            <a:r>
              <a:rPr lang="en-US" baseline="30000" dirty="0" smtClean="0">
                <a:solidFill>
                  <a:srgbClr val="222222"/>
                </a:solidFill>
                <a:latin typeface="MathJax_Math-italic"/>
              </a:rPr>
              <a:t>) </a:t>
            </a:r>
            <a:endParaRPr lang="en-US" dirty="0"/>
          </a:p>
        </p:txBody>
      </p:sp>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27201" t="1" b="51741"/>
          <a:stretch/>
        </p:blipFill>
        <p:spPr>
          <a:xfrm>
            <a:off x="6147652" y="3449092"/>
            <a:ext cx="2919678" cy="563963"/>
          </a:xfrm>
          <a:prstGeom prst="rect">
            <a:avLst/>
          </a:prstGeom>
        </p:spPr>
      </p:pic>
      <p:sp>
        <p:nvSpPr>
          <p:cNvPr id="19" name="object 13"/>
          <p:cNvSpPr/>
          <p:nvPr/>
        </p:nvSpPr>
        <p:spPr>
          <a:xfrm>
            <a:off x="5500817" y="3347795"/>
            <a:ext cx="921570" cy="234001"/>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5361" y="5298626"/>
            <a:ext cx="2362200" cy="6477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9271" y="6035986"/>
            <a:ext cx="1276350" cy="533400"/>
          </a:xfrm>
          <a:prstGeom prst="rect">
            <a:avLst/>
          </a:prstGeom>
        </p:spPr>
      </p:pic>
      <p:sp>
        <p:nvSpPr>
          <p:cNvPr id="22" name="object 13"/>
          <p:cNvSpPr/>
          <p:nvPr/>
        </p:nvSpPr>
        <p:spPr>
          <a:xfrm flipV="1">
            <a:off x="5012781" y="6364381"/>
            <a:ext cx="1323417" cy="45720"/>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
        <p:nvSpPr>
          <p:cNvPr id="23" name="object 7"/>
          <p:cNvSpPr/>
          <p:nvPr/>
        </p:nvSpPr>
        <p:spPr>
          <a:xfrm>
            <a:off x="3541169" y="5683070"/>
            <a:ext cx="2678915" cy="445585"/>
          </a:xfrm>
          <a:custGeom>
            <a:avLst/>
            <a:gdLst/>
            <a:ahLst/>
            <a:cxnLst/>
            <a:rect l="l" t="t" r="r" b="b"/>
            <a:pathLst>
              <a:path w="290829" h="436245">
                <a:moveTo>
                  <a:pt x="0" y="436065"/>
                </a:moveTo>
                <a:lnTo>
                  <a:pt x="290710" y="0"/>
                </a:lnTo>
              </a:path>
            </a:pathLst>
          </a:custGeom>
          <a:ln w="9524">
            <a:solidFill>
              <a:srgbClr val="FF4C00"/>
            </a:solidFill>
          </a:ln>
        </p:spPr>
        <p:txBody>
          <a:bodyPr wrap="square" lIns="0" tIns="0" rIns="0" bIns="0" rtlCol="0"/>
          <a:lstStyle/>
          <a:p>
            <a:endParaRPr sz="1412"/>
          </a:p>
        </p:txBody>
      </p:sp>
      <p:sp>
        <p:nvSpPr>
          <p:cNvPr id="24" name="object 13"/>
          <p:cNvSpPr/>
          <p:nvPr/>
        </p:nvSpPr>
        <p:spPr>
          <a:xfrm>
            <a:off x="4684443" y="2723415"/>
            <a:ext cx="1737941" cy="376566"/>
          </a:xfrm>
          <a:custGeom>
            <a:avLst/>
            <a:gdLst/>
            <a:ahLst/>
            <a:cxnLst/>
            <a:rect l="l" t="t" r="r" b="b"/>
            <a:pathLst>
              <a:path w="595629" h="893445">
                <a:moveTo>
                  <a:pt x="0" y="0"/>
                </a:moveTo>
                <a:lnTo>
                  <a:pt x="595509" y="893265"/>
                </a:lnTo>
              </a:path>
            </a:pathLst>
          </a:custGeom>
          <a:ln w="9524">
            <a:solidFill>
              <a:srgbClr val="434DD6"/>
            </a:solidFill>
          </a:ln>
        </p:spPr>
        <p:txBody>
          <a:bodyPr wrap="square" lIns="0" tIns="0" rIns="0" bIns="0" rtlCol="0"/>
          <a:lstStyle/>
          <a:p>
            <a:endParaRPr sz="1412"/>
          </a:p>
        </p:txBody>
      </p:sp>
    </p:spTree>
    <p:extLst>
      <p:ext uri="{BB962C8B-B14F-4D97-AF65-F5344CB8AC3E}">
        <p14:creationId xmlns:p14="http://schemas.microsoft.com/office/powerpoint/2010/main" val="30609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Gaussian </a:t>
            </a:r>
            <a:r>
              <a:rPr lang="en-US" dirty="0" smtClean="0"/>
              <a:t>P </a:t>
            </a:r>
            <a:r>
              <a:rPr lang="en-US" b="1" dirty="0" smtClean="0"/>
              <a:t>(X</a:t>
            </a:r>
            <a:r>
              <a:rPr lang="en-US" b="1" baseline="-25000" dirty="0" smtClean="0"/>
              <a:t>i</a:t>
            </a:r>
            <a:r>
              <a:rPr lang="en-US" b="1" dirty="0" smtClean="0"/>
              <a:t>|Y </a:t>
            </a:r>
            <a:r>
              <a:rPr lang="en-US" b="1" dirty="0"/>
              <a:t>=y</a:t>
            </a:r>
            <a:r>
              <a:rPr lang="en-US" b="1" baseline="-25000" dirty="0"/>
              <a:t>k</a:t>
            </a:r>
            <a:r>
              <a:rPr lang="en-US" b="1" dirty="0" smtClean="0"/>
              <a:t>)</a:t>
            </a:r>
            <a:endParaRPr lang="en-US"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38</a:t>
            </a:fld>
            <a:endParaRPr lang="en-US"/>
          </a:p>
        </p:txBody>
      </p:sp>
      <p:pic>
        <p:nvPicPr>
          <p:cNvPr id="4" name="Picture 3"/>
          <p:cNvPicPr>
            <a:picLocks noChangeAspect="1"/>
          </p:cNvPicPr>
          <p:nvPr/>
        </p:nvPicPr>
        <p:blipFill rotWithShape="1">
          <a:blip r:embed="rId2"/>
          <a:srcRect l="17500" t="17391" r="22500" b="9980"/>
          <a:stretch/>
        </p:blipFill>
        <p:spPr>
          <a:xfrm>
            <a:off x="270165" y="1417638"/>
            <a:ext cx="6496373" cy="4421144"/>
          </a:xfrm>
          <a:prstGeom prst="rect">
            <a:avLst/>
          </a:prstGeom>
        </p:spPr>
      </p:pic>
      <p:sp>
        <p:nvSpPr>
          <p:cNvPr id="6" name="Rectangle 5"/>
          <p:cNvSpPr/>
          <p:nvPr/>
        </p:nvSpPr>
        <p:spPr>
          <a:xfrm>
            <a:off x="6766538" y="3078328"/>
            <a:ext cx="1885626" cy="400110"/>
          </a:xfrm>
          <a:prstGeom prst="rect">
            <a:avLst/>
          </a:prstGeom>
        </p:spPr>
        <p:txBody>
          <a:bodyPr wrap="square">
            <a:spAutoFit/>
          </a:bodyPr>
          <a:lstStyle/>
          <a:p>
            <a:r>
              <a:rPr lang="en-US" sz="2000" dirty="0" smtClean="0">
                <a:solidFill>
                  <a:srgbClr val="222222"/>
                </a:solidFill>
                <a:latin typeface="MathJax_Main"/>
              </a:rPr>
              <a:t>ln</a:t>
            </a:r>
            <a:r>
              <a:rPr lang="en-US" sz="2000" dirty="0" smtClean="0">
                <a:solidFill>
                  <a:srgbClr val="222222"/>
                </a:solidFill>
                <a:latin typeface="MathJax_Size1"/>
              </a:rPr>
              <a:t>(</a:t>
            </a:r>
            <a:r>
              <a:rPr lang="en-US" sz="2000" dirty="0" smtClean="0">
                <a:solidFill>
                  <a:srgbClr val="222222"/>
                </a:solidFill>
                <a:latin typeface="MathJax_Math-italic"/>
              </a:rPr>
              <a:t>e(k))</a:t>
            </a:r>
            <a:r>
              <a:rPr lang="en-US" sz="2000" dirty="0" smtClean="0">
                <a:solidFill>
                  <a:srgbClr val="222222"/>
                </a:solidFill>
                <a:latin typeface="MathJax_Main"/>
              </a:rPr>
              <a:t>=</a:t>
            </a:r>
            <a:r>
              <a:rPr lang="en-US" sz="2000" dirty="0">
                <a:solidFill>
                  <a:srgbClr val="222222"/>
                </a:solidFill>
                <a:latin typeface="MathJax_Math-italic"/>
              </a:rPr>
              <a:t>k</a:t>
            </a:r>
            <a:r>
              <a:rPr lang="en-US" sz="2000" dirty="0">
                <a:solidFill>
                  <a:srgbClr val="222222"/>
                </a:solidFill>
                <a:latin typeface="MathJax_Main"/>
              </a:rPr>
              <a:t>.</a:t>
            </a:r>
            <a:endParaRPr lang="en-US" sz="2000" dirty="0"/>
          </a:p>
        </p:txBody>
      </p:sp>
      <p:sp>
        <p:nvSpPr>
          <p:cNvPr id="8" name="object 15"/>
          <p:cNvSpPr/>
          <p:nvPr/>
        </p:nvSpPr>
        <p:spPr>
          <a:xfrm>
            <a:off x="6096000" y="1417638"/>
            <a:ext cx="2819399" cy="817112"/>
          </a:xfrm>
          <a:prstGeom prst="rect">
            <a:avLst/>
          </a:prstGeom>
          <a:blipFill>
            <a:blip r:embed="rId3" cstate="print"/>
            <a:stretch>
              <a:fillRect/>
            </a:stretch>
          </a:blipFill>
        </p:spPr>
        <p:txBody>
          <a:bodyPr wrap="square" lIns="0" tIns="0" rIns="0" bIns="0" rtlCol="0"/>
          <a:lstStyle/>
          <a:p>
            <a:endParaRPr sz="1412" dirty="0"/>
          </a:p>
        </p:txBody>
      </p:sp>
    </p:spTree>
    <p:extLst>
      <p:ext uri="{BB962C8B-B14F-4D97-AF65-F5344CB8AC3E}">
        <p14:creationId xmlns:p14="http://schemas.microsoft.com/office/powerpoint/2010/main" val="936942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296400" cy="1143000"/>
          </a:xfrm>
        </p:spPr>
        <p:txBody>
          <a:bodyPr/>
          <a:lstStyle/>
          <a:p>
            <a:pPr algn="l"/>
            <a:r>
              <a:rPr lang="en-US" sz="3200" b="1" dirty="0" smtClean="0"/>
              <a:t>Parameter estimation of generic logistic regression</a:t>
            </a:r>
            <a:endParaRPr lang="en-US" sz="3200"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39</a:t>
            </a:fld>
            <a:endParaRPr lang="en-US"/>
          </a:p>
        </p:txBody>
      </p:sp>
      <p:sp>
        <p:nvSpPr>
          <p:cNvPr id="4" name="Rectangle 3"/>
          <p:cNvSpPr/>
          <p:nvPr/>
        </p:nvSpPr>
        <p:spPr>
          <a:xfrm>
            <a:off x="381000" y="1524258"/>
            <a:ext cx="8077200" cy="4832092"/>
          </a:xfrm>
          <a:prstGeom prst="rect">
            <a:avLst/>
          </a:prstGeom>
        </p:spPr>
        <p:txBody>
          <a:bodyPr wrap="square">
            <a:spAutoFit/>
          </a:bodyPr>
          <a:lstStyle/>
          <a:p>
            <a:pPr marL="457200" indent="-457200">
              <a:buFont typeface="Arial" panose="020B0604020202020204" pitchFamily="34" charset="0"/>
              <a:buChar char="•"/>
            </a:pPr>
            <a:r>
              <a:rPr lang="en-US" sz="2800" dirty="0" smtClean="0"/>
              <a:t>Logistic Regression holds in many problem </a:t>
            </a:r>
            <a:r>
              <a:rPr lang="en-US" sz="2800" dirty="0"/>
              <a:t>settings beyond the GNB problem </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General method required for estimating it in a more broad range of cases.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In </a:t>
            </a:r>
            <a:r>
              <a:rPr lang="en-US" sz="2800" dirty="0"/>
              <a:t>many cases we may suspect the GNB assumptions are not perfectly satisﬁed</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We </a:t>
            </a:r>
            <a:r>
              <a:rPr lang="en-US" sz="2800" dirty="0"/>
              <a:t>may wish to estimate the w</a:t>
            </a:r>
            <a:r>
              <a:rPr lang="en-US" sz="2800" baseline="-25000" dirty="0"/>
              <a:t>i</a:t>
            </a:r>
            <a:r>
              <a:rPr lang="en-US" sz="2800" dirty="0"/>
              <a:t> parameters directly from the </a:t>
            </a:r>
            <a:r>
              <a:rPr lang="en-US" sz="2800" dirty="0" smtClean="0"/>
              <a:t>data</a:t>
            </a:r>
            <a:endParaRPr lang="en-US" sz="2800" dirty="0"/>
          </a:p>
        </p:txBody>
      </p:sp>
    </p:spTree>
    <p:extLst>
      <p:ext uri="{BB962C8B-B14F-4D97-AF65-F5344CB8AC3E}">
        <p14:creationId xmlns:p14="http://schemas.microsoft.com/office/powerpoint/2010/main" val="1201021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fontScale="90000"/>
          </a:bodyPr>
          <a:lstStyle/>
          <a:p>
            <a:r>
              <a:rPr lang="en-IN" dirty="0"/>
              <a:t>Naïve </a:t>
            </a:r>
            <a:r>
              <a:rPr lang="en-IN" dirty="0" smtClean="0"/>
              <a:t>Bayes Generative Model</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228600" y="1676400"/>
            <a:ext cx="8229600" cy="2046288"/>
          </a:xfrm>
        </p:spPr>
        <p:txBody>
          <a:bodyPr>
            <a:noAutofit/>
          </a:bodyPr>
          <a:lstStyle/>
          <a:p>
            <a:r>
              <a:rPr lang="en-US" sz="2400" dirty="0"/>
              <a:t>Naïve Bayes classifier uses likelihood and prior probability to calculate conditional probability of the class</a:t>
            </a:r>
            <a:endParaRPr lang="en-US" sz="2400" baseline="-25000" dirty="0"/>
          </a:p>
          <a:p>
            <a:r>
              <a:rPr lang="en-US" sz="2400" dirty="0"/>
              <a:t>Likelihood is based on joint probability, which is the core principle of probabilistic generative model</a:t>
            </a:r>
          </a:p>
          <a:p>
            <a:r>
              <a:rPr lang="en-US" sz="2400" dirty="0"/>
              <a:t>Naïve Bayes simplifies the calculation of likelihood by the assumption of conditional independence among input parameters</a:t>
            </a:r>
          </a:p>
          <a:p>
            <a:r>
              <a:rPr lang="en-US" sz="2400" dirty="0"/>
              <a:t>Each parameter’s likelihood is determined using joint probability of the input parameter and the output label </a:t>
            </a:r>
          </a:p>
          <a:p>
            <a:endParaRPr lang="en-US" sz="2400" dirty="0"/>
          </a:p>
        </p:txBody>
      </p:sp>
    </p:spTree>
    <p:extLst>
      <p:ext uri="{BB962C8B-B14F-4D97-AF65-F5344CB8AC3E}">
        <p14:creationId xmlns:p14="http://schemas.microsoft.com/office/powerpoint/2010/main" val="6461420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90368"/>
            <a:ext cx="7168709" cy="500232"/>
          </a:xfrm>
          <a:prstGeom prst="rect">
            <a:avLst/>
          </a:prstGeom>
        </p:spPr>
        <p:txBody>
          <a:bodyPr vert="horz" wrap="square" lIns="0" tIns="11206" rIns="0" bIns="0" rtlCol="0" anchor="ctr">
            <a:spAutoFit/>
          </a:bodyPr>
          <a:lstStyle/>
          <a:p>
            <a:pPr marL="11206">
              <a:spcBef>
                <a:spcPts val="88"/>
              </a:spcBef>
            </a:pPr>
            <a:r>
              <a:rPr lang="en-US" sz="3177" b="1" dirty="0" smtClean="0"/>
              <a:t>Estimating parameters</a:t>
            </a:r>
            <a:endParaRPr sz="3177" b="1" dirty="0"/>
          </a:p>
        </p:txBody>
      </p:sp>
      <p:sp>
        <p:nvSpPr>
          <p:cNvPr id="3" name="object 3"/>
          <p:cNvSpPr txBox="1"/>
          <p:nvPr/>
        </p:nvSpPr>
        <p:spPr>
          <a:xfrm>
            <a:off x="877114" y="1441077"/>
            <a:ext cx="6590486" cy="1131622"/>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W</a:t>
            </a:r>
            <a:r>
              <a:rPr sz="2118" dirty="0" smtClean="0">
                <a:latin typeface="Arial"/>
                <a:cs typeface="Arial"/>
              </a:rPr>
              <a:t>e </a:t>
            </a:r>
            <a:r>
              <a:rPr sz="2118" dirty="0">
                <a:latin typeface="Arial"/>
                <a:cs typeface="Arial"/>
              </a:rPr>
              <a:t>have L </a:t>
            </a:r>
            <a:r>
              <a:rPr sz="2118" spc="-4" dirty="0">
                <a:latin typeface="Arial"/>
                <a:cs typeface="Arial"/>
              </a:rPr>
              <a:t>training</a:t>
            </a:r>
            <a:r>
              <a:rPr sz="2118" spc="-9" dirty="0">
                <a:latin typeface="Arial"/>
                <a:cs typeface="Arial"/>
              </a:rPr>
              <a:t> </a:t>
            </a:r>
            <a:r>
              <a:rPr sz="2118" dirty="0">
                <a:latin typeface="Arial"/>
                <a:cs typeface="Arial"/>
              </a:rPr>
              <a:t>examples:</a:t>
            </a:r>
          </a:p>
          <a:p>
            <a:pPr>
              <a:spcBef>
                <a:spcPts val="22"/>
              </a:spcBef>
              <a:buFont typeface="Arial"/>
              <a:buChar char="•"/>
            </a:pPr>
            <a:endParaRPr sz="3044" dirty="0">
              <a:latin typeface="Times New Roman"/>
              <a:cs typeface="Times New Roman"/>
            </a:endParaRPr>
          </a:p>
          <a:p>
            <a:pPr marL="313781" indent="-302575">
              <a:buChar char="•"/>
              <a:tabLst>
                <a:tab pos="313221" algn="l"/>
                <a:tab pos="313781" algn="l"/>
              </a:tabLst>
            </a:pPr>
            <a:r>
              <a:rPr lang="en-US" sz="2118" dirty="0">
                <a:latin typeface="Arial"/>
                <a:cs typeface="Arial"/>
              </a:rPr>
              <a:t>M</a:t>
            </a:r>
            <a:r>
              <a:rPr sz="2118" dirty="0" smtClean="0">
                <a:latin typeface="Arial"/>
                <a:cs typeface="Arial"/>
              </a:rPr>
              <a:t>aximum </a:t>
            </a:r>
            <a:r>
              <a:rPr lang="en-US" sz="2118" dirty="0">
                <a:latin typeface="Arial"/>
                <a:cs typeface="Arial"/>
              </a:rPr>
              <a:t>L</a:t>
            </a:r>
            <a:r>
              <a:rPr sz="2118" dirty="0" smtClean="0">
                <a:latin typeface="Arial"/>
                <a:cs typeface="Arial"/>
              </a:rPr>
              <a:t>ikelihood </a:t>
            </a:r>
            <a:r>
              <a:rPr lang="en-US" sz="2118" spc="-4" dirty="0">
                <a:latin typeface="Arial"/>
                <a:cs typeface="Arial"/>
              </a:rPr>
              <a:t>E</a:t>
            </a:r>
            <a:r>
              <a:rPr sz="2118" spc="-4" dirty="0" smtClean="0">
                <a:latin typeface="Arial"/>
                <a:cs typeface="Arial"/>
              </a:rPr>
              <a:t>stimate </a:t>
            </a:r>
            <a:r>
              <a:rPr sz="2118" spc="-4" dirty="0">
                <a:latin typeface="Arial"/>
                <a:cs typeface="Arial"/>
              </a:rPr>
              <a:t>for parameters</a:t>
            </a:r>
            <a:r>
              <a:rPr sz="2118" spc="-18" dirty="0">
                <a:latin typeface="Arial"/>
                <a:cs typeface="Arial"/>
              </a:rPr>
              <a:t> </a:t>
            </a:r>
            <a:r>
              <a:rPr sz="2118" dirty="0">
                <a:latin typeface="Arial"/>
                <a:cs typeface="Arial"/>
              </a:rPr>
              <a:t>W</a:t>
            </a:r>
          </a:p>
        </p:txBody>
      </p:sp>
      <p:sp>
        <p:nvSpPr>
          <p:cNvPr id="4" name="object 4"/>
          <p:cNvSpPr txBox="1"/>
          <p:nvPr/>
        </p:nvSpPr>
        <p:spPr>
          <a:xfrm>
            <a:off x="877115" y="3758004"/>
            <a:ext cx="5980885" cy="337238"/>
          </a:xfrm>
          <a:prstGeom prst="rect">
            <a:avLst/>
          </a:prstGeom>
        </p:spPr>
        <p:txBody>
          <a:bodyPr vert="horz" wrap="square" lIns="0" tIns="11206" rIns="0" bIns="0" rtlCol="0">
            <a:spAutoFit/>
          </a:bodyPr>
          <a:lstStyle/>
          <a:p>
            <a:pPr marL="313781" indent="-302575">
              <a:spcBef>
                <a:spcPts val="88"/>
              </a:spcBef>
              <a:buChar char="•"/>
              <a:tabLst>
                <a:tab pos="313221" algn="l"/>
                <a:tab pos="313781" algn="l"/>
              </a:tabLst>
            </a:pPr>
            <a:r>
              <a:rPr lang="en-US" sz="2118" dirty="0">
                <a:latin typeface="Arial"/>
                <a:cs typeface="Arial"/>
              </a:rPr>
              <a:t>M</a:t>
            </a:r>
            <a:r>
              <a:rPr sz="2118" dirty="0" smtClean="0">
                <a:latin typeface="Arial"/>
                <a:cs typeface="Arial"/>
              </a:rPr>
              <a:t>aximum </a:t>
            </a:r>
            <a:r>
              <a:rPr lang="en-US" sz="2118" u="heavy" spc="-4" dirty="0">
                <a:uFill>
                  <a:solidFill>
                    <a:srgbClr val="000000"/>
                  </a:solidFill>
                </a:uFill>
                <a:latin typeface="Arial"/>
                <a:cs typeface="Arial"/>
              </a:rPr>
              <a:t>C</a:t>
            </a:r>
            <a:r>
              <a:rPr sz="2118" u="heavy" spc="-4" dirty="0" smtClean="0">
                <a:uFill>
                  <a:solidFill>
                    <a:srgbClr val="000000"/>
                  </a:solidFill>
                </a:uFill>
                <a:latin typeface="Arial"/>
                <a:cs typeface="Arial"/>
              </a:rPr>
              <a:t>onditional</a:t>
            </a:r>
            <a:r>
              <a:rPr sz="2118" spc="-4" dirty="0" smtClean="0">
                <a:latin typeface="Arial"/>
                <a:cs typeface="Arial"/>
              </a:rPr>
              <a:t> </a:t>
            </a:r>
            <a:r>
              <a:rPr lang="en-US" sz="2118" dirty="0">
                <a:latin typeface="Arial"/>
                <a:cs typeface="Arial"/>
              </a:rPr>
              <a:t>L</a:t>
            </a:r>
            <a:r>
              <a:rPr sz="2118" dirty="0" smtClean="0">
                <a:latin typeface="Arial"/>
                <a:cs typeface="Arial"/>
              </a:rPr>
              <a:t>ikelihood</a:t>
            </a:r>
            <a:r>
              <a:rPr sz="2118" spc="-22" dirty="0" smtClean="0">
                <a:latin typeface="Arial"/>
                <a:cs typeface="Arial"/>
              </a:rPr>
              <a:t> </a:t>
            </a:r>
            <a:r>
              <a:rPr lang="en-US" sz="2118" spc="-22" dirty="0" smtClean="0">
                <a:latin typeface="Arial"/>
                <a:cs typeface="Arial"/>
              </a:rPr>
              <a:t>E</a:t>
            </a:r>
            <a:r>
              <a:rPr sz="2118" spc="-4" dirty="0" smtClean="0">
                <a:latin typeface="Arial"/>
                <a:cs typeface="Arial"/>
              </a:rPr>
              <a:t>stimate</a:t>
            </a:r>
            <a:endParaRPr sz="2118" dirty="0">
              <a:latin typeface="Arial"/>
              <a:cs typeface="Arial"/>
            </a:endParaRPr>
          </a:p>
        </p:txBody>
      </p:sp>
      <p:sp>
        <p:nvSpPr>
          <p:cNvPr id="5" name="object 5"/>
          <p:cNvSpPr/>
          <p:nvPr/>
        </p:nvSpPr>
        <p:spPr>
          <a:xfrm>
            <a:off x="4712912" y="1489606"/>
            <a:ext cx="3014340" cy="327326"/>
          </a:xfrm>
          <a:prstGeom prst="rect">
            <a:avLst/>
          </a:prstGeom>
          <a:blipFill>
            <a:blip r:embed="rId2" cstate="print"/>
            <a:stretch>
              <a:fillRect/>
            </a:stretch>
          </a:blipFill>
        </p:spPr>
        <p:txBody>
          <a:bodyPr wrap="square" lIns="0" tIns="0" rIns="0" bIns="0" rtlCol="0"/>
          <a:lstStyle/>
          <a:p>
            <a:endParaRPr sz="1412"/>
          </a:p>
        </p:txBody>
      </p:sp>
      <p:sp>
        <p:nvSpPr>
          <p:cNvPr id="7" name="object 7"/>
          <p:cNvSpPr/>
          <p:nvPr/>
        </p:nvSpPr>
        <p:spPr>
          <a:xfrm>
            <a:off x="2133600" y="2966207"/>
            <a:ext cx="3772120" cy="610566"/>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9516292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414168"/>
            <a:ext cx="7321109" cy="500232"/>
          </a:xfrm>
          <a:prstGeom prst="rect">
            <a:avLst/>
          </a:prstGeom>
        </p:spPr>
        <p:txBody>
          <a:bodyPr vert="horz" wrap="square" lIns="0" tIns="11206" rIns="0" bIns="0" rtlCol="0" anchor="ctr">
            <a:spAutoFit/>
          </a:bodyPr>
          <a:lstStyle/>
          <a:p>
            <a:pPr marL="11206">
              <a:spcBef>
                <a:spcPts val="88"/>
              </a:spcBef>
            </a:pPr>
            <a:r>
              <a:rPr sz="3177" spc="-4" dirty="0"/>
              <a:t>Training Logistic </a:t>
            </a:r>
            <a:r>
              <a:rPr sz="3177" dirty="0"/>
              <a:t>Regression:</a:t>
            </a:r>
            <a:r>
              <a:rPr sz="3177" spc="-26" dirty="0"/>
              <a:t> </a:t>
            </a:r>
            <a:r>
              <a:rPr sz="3177" dirty="0"/>
              <a:t>MCLE</a:t>
            </a:r>
          </a:p>
        </p:txBody>
      </p:sp>
      <p:sp>
        <p:nvSpPr>
          <p:cNvPr id="8" name="object 8"/>
          <p:cNvSpPr txBox="1"/>
          <p:nvPr/>
        </p:nvSpPr>
        <p:spPr>
          <a:xfrm>
            <a:off x="381000" y="1464864"/>
            <a:ext cx="8839199" cy="3540958"/>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dirty="0">
                <a:latin typeface="Arial"/>
                <a:cs typeface="Arial"/>
              </a:rPr>
              <a:t>Choose </a:t>
            </a:r>
            <a:r>
              <a:rPr sz="2471" spc="-4" dirty="0">
                <a:latin typeface="Arial"/>
                <a:cs typeface="Arial"/>
              </a:rPr>
              <a:t>parameters W=&lt;w</a:t>
            </a:r>
            <a:r>
              <a:rPr sz="2449" spc="-6" baseline="-21021" dirty="0">
                <a:latin typeface="Arial"/>
                <a:cs typeface="Arial"/>
              </a:rPr>
              <a:t>0</a:t>
            </a:r>
            <a:r>
              <a:rPr sz="2471" spc="-4" dirty="0">
                <a:latin typeface="Arial"/>
                <a:cs typeface="Arial"/>
              </a:rPr>
              <a:t>, </a:t>
            </a:r>
            <a:r>
              <a:rPr sz="2471" dirty="0">
                <a:latin typeface="Arial"/>
                <a:cs typeface="Arial"/>
              </a:rPr>
              <a:t>... w</a:t>
            </a:r>
            <a:r>
              <a:rPr sz="2449" baseline="-21021" dirty="0">
                <a:latin typeface="Arial"/>
                <a:cs typeface="Arial"/>
              </a:rPr>
              <a:t>n</a:t>
            </a:r>
            <a:r>
              <a:rPr sz="2471" dirty="0">
                <a:latin typeface="Arial"/>
                <a:cs typeface="Arial"/>
              </a:rPr>
              <a:t>&gt; </a:t>
            </a:r>
            <a:r>
              <a:rPr sz="2471" spc="-4" dirty="0">
                <a:latin typeface="Arial"/>
                <a:cs typeface="Arial"/>
              </a:rPr>
              <a:t>to </a:t>
            </a:r>
            <a:endParaRPr lang="en-US" sz="2471" spc="-4" dirty="0" smtClean="0">
              <a:latin typeface="Arial"/>
              <a:cs typeface="Arial"/>
            </a:endParaRPr>
          </a:p>
          <a:p>
            <a:pPr marL="11206" marR="4483">
              <a:lnSpc>
                <a:spcPts val="2912"/>
              </a:lnSpc>
              <a:spcBef>
                <a:spcPts val="229"/>
              </a:spcBef>
              <a:tabLst>
                <a:tab pos="313221" algn="l"/>
                <a:tab pos="313781" algn="l"/>
              </a:tabLst>
            </a:pPr>
            <a:r>
              <a:rPr lang="en-US" sz="2471" u="heavy" dirty="0" smtClean="0">
                <a:uFill>
                  <a:solidFill>
                    <a:srgbClr val="000000"/>
                  </a:solidFill>
                </a:uFill>
                <a:latin typeface="Arial"/>
                <a:cs typeface="Arial"/>
              </a:rPr>
              <a:t>M</a:t>
            </a:r>
            <a:r>
              <a:rPr sz="2471" u="heavy" dirty="0" smtClean="0">
                <a:uFill>
                  <a:solidFill>
                    <a:srgbClr val="000000"/>
                  </a:solidFill>
                </a:uFill>
                <a:latin typeface="Arial"/>
                <a:cs typeface="Arial"/>
              </a:rPr>
              <a:t>aximize </a:t>
            </a:r>
            <a:r>
              <a:rPr lang="en-US" sz="2471" u="heavy" spc="-4" dirty="0">
                <a:uFill>
                  <a:solidFill>
                    <a:srgbClr val="000000"/>
                  </a:solidFill>
                </a:uFill>
                <a:latin typeface="Arial"/>
                <a:cs typeface="Arial"/>
              </a:rPr>
              <a:t>C</a:t>
            </a:r>
            <a:r>
              <a:rPr sz="2471" u="heavy" spc="-4" dirty="0" smtClean="0">
                <a:uFill>
                  <a:solidFill>
                    <a:srgbClr val="000000"/>
                  </a:solidFill>
                </a:uFill>
                <a:latin typeface="Arial"/>
                <a:cs typeface="Arial"/>
              </a:rPr>
              <a:t>onditional </a:t>
            </a:r>
            <a:r>
              <a:rPr lang="en-US" sz="2471" u="heavy" dirty="0">
                <a:uFill>
                  <a:solidFill>
                    <a:srgbClr val="000000"/>
                  </a:solidFill>
                </a:uFill>
                <a:latin typeface="Arial"/>
                <a:cs typeface="Arial"/>
              </a:rPr>
              <a:t>L</a:t>
            </a:r>
            <a:r>
              <a:rPr sz="2471" u="heavy" dirty="0" smtClean="0">
                <a:uFill>
                  <a:solidFill>
                    <a:srgbClr val="000000"/>
                  </a:solidFill>
                </a:uFill>
                <a:latin typeface="Arial"/>
                <a:cs typeface="Arial"/>
              </a:rPr>
              <a:t>ikelihood</a:t>
            </a:r>
            <a:r>
              <a:rPr sz="2471" dirty="0" smtClean="0">
                <a:latin typeface="Arial"/>
                <a:cs typeface="Arial"/>
              </a:rPr>
              <a:t> </a:t>
            </a:r>
            <a:r>
              <a:rPr sz="2471" dirty="0">
                <a:latin typeface="Arial"/>
                <a:cs typeface="Arial"/>
              </a:rPr>
              <a:t>of </a:t>
            </a:r>
            <a:r>
              <a:rPr sz="2471" spc="-4" dirty="0">
                <a:latin typeface="Arial"/>
                <a:cs typeface="Arial"/>
              </a:rPr>
              <a:t>training data</a:t>
            </a:r>
            <a:endParaRPr sz="2471" dirty="0">
              <a:latin typeface="Arial"/>
              <a:cs typeface="Arial"/>
            </a:endParaRPr>
          </a:p>
          <a:p>
            <a:pPr marL="347401">
              <a:spcBef>
                <a:spcPts val="918"/>
              </a:spcBef>
            </a:pPr>
            <a:r>
              <a:rPr sz="2118" dirty="0">
                <a:latin typeface="Arial"/>
                <a:cs typeface="Arial"/>
              </a:rPr>
              <a:t>where</a:t>
            </a:r>
          </a:p>
          <a:p>
            <a:pPr>
              <a:lnSpc>
                <a:spcPct val="100000"/>
              </a:lnSpc>
            </a:pPr>
            <a:endParaRPr sz="2382" dirty="0">
              <a:latin typeface="Times New Roman"/>
              <a:cs typeface="Times New Roman"/>
            </a:endParaRPr>
          </a:p>
          <a:p>
            <a:pPr>
              <a:lnSpc>
                <a:spcPct val="100000"/>
              </a:lnSpc>
            </a:pPr>
            <a:endParaRPr sz="2382" dirty="0">
              <a:latin typeface="Times New Roman"/>
              <a:cs typeface="Times New Roman"/>
            </a:endParaRPr>
          </a:p>
          <a:p>
            <a:pPr>
              <a:spcBef>
                <a:spcPts val="44"/>
              </a:spcBef>
            </a:pPr>
            <a:endParaRPr sz="1941" dirty="0">
              <a:latin typeface="Times New Roman"/>
              <a:cs typeface="Times New Roman"/>
            </a:endParaRPr>
          </a:p>
          <a:p>
            <a:pPr marL="313781" indent="-302575">
              <a:buChar char="•"/>
              <a:tabLst>
                <a:tab pos="313221" algn="l"/>
                <a:tab pos="313781" algn="l"/>
              </a:tabLst>
            </a:pPr>
            <a:r>
              <a:rPr sz="2471" spc="-4" dirty="0" smtClean="0">
                <a:latin typeface="Arial"/>
                <a:cs typeface="Arial"/>
              </a:rPr>
              <a:t>Training </a:t>
            </a:r>
            <a:r>
              <a:rPr sz="2471" spc="-4" dirty="0">
                <a:latin typeface="Arial"/>
                <a:cs typeface="Arial"/>
              </a:rPr>
              <a:t>data </a:t>
            </a:r>
            <a:r>
              <a:rPr sz="2471" dirty="0">
                <a:latin typeface="Arial"/>
                <a:cs typeface="Arial"/>
              </a:rPr>
              <a:t>D</a:t>
            </a:r>
            <a:r>
              <a:rPr sz="2471" spc="4" dirty="0">
                <a:latin typeface="Arial"/>
                <a:cs typeface="Arial"/>
              </a:rPr>
              <a:t> </a:t>
            </a:r>
            <a:r>
              <a:rPr sz="2471" dirty="0" smtClean="0">
                <a:latin typeface="Arial"/>
                <a:cs typeface="Arial"/>
              </a:rPr>
              <a:t>=</a:t>
            </a:r>
          </a:p>
          <a:p>
            <a:pPr marL="313781" indent="-302575">
              <a:spcBef>
                <a:spcPts val="565"/>
              </a:spcBef>
              <a:buChar char="•"/>
              <a:tabLst>
                <a:tab pos="313221" algn="l"/>
                <a:tab pos="313781" algn="l"/>
              </a:tabLst>
            </a:pPr>
            <a:r>
              <a:rPr sz="2471" spc="-4" dirty="0" smtClean="0">
                <a:latin typeface="Arial"/>
                <a:cs typeface="Arial"/>
              </a:rPr>
              <a:t>Data </a:t>
            </a:r>
            <a:r>
              <a:rPr sz="2471" dirty="0" smtClean="0">
                <a:latin typeface="Arial"/>
                <a:cs typeface="Arial"/>
              </a:rPr>
              <a:t>likelihood =</a:t>
            </a:r>
          </a:p>
          <a:p>
            <a:pPr marL="313781" indent="-302575">
              <a:spcBef>
                <a:spcPts val="565"/>
              </a:spcBef>
              <a:buChar char="•"/>
              <a:tabLst>
                <a:tab pos="313221" algn="l"/>
                <a:tab pos="313781" algn="l"/>
              </a:tabLst>
            </a:pPr>
            <a:r>
              <a:rPr sz="2471" spc="-4" dirty="0" smtClean="0">
                <a:latin typeface="Arial"/>
                <a:cs typeface="Arial"/>
              </a:rPr>
              <a:t>Data </a:t>
            </a:r>
            <a:r>
              <a:rPr sz="2471" u="heavy" spc="-4" dirty="0">
                <a:uFill>
                  <a:solidFill>
                    <a:srgbClr val="000000"/>
                  </a:solidFill>
                </a:uFill>
                <a:latin typeface="Arial"/>
                <a:cs typeface="Arial"/>
              </a:rPr>
              <a:t>conditional</a:t>
            </a:r>
            <a:r>
              <a:rPr sz="2471" spc="-4" dirty="0">
                <a:latin typeface="Arial"/>
                <a:cs typeface="Arial"/>
              </a:rPr>
              <a:t> </a:t>
            </a:r>
            <a:r>
              <a:rPr sz="2471" dirty="0">
                <a:latin typeface="Arial"/>
                <a:cs typeface="Arial"/>
              </a:rPr>
              <a:t>likelihood =</a:t>
            </a:r>
          </a:p>
        </p:txBody>
      </p:sp>
      <p:sp>
        <p:nvSpPr>
          <p:cNvPr id="9" name="object 9"/>
          <p:cNvSpPr/>
          <p:nvPr/>
        </p:nvSpPr>
        <p:spPr>
          <a:xfrm>
            <a:off x="2651079" y="5607087"/>
            <a:ext cx="4112417" cy="625928"/>
          </a:xfrm>
          <a:prstGeom prst="rect">
            <a:avLst/>
          </a:prstGeom>
          <a:blipFill>
            <a:blip r:embed="rId2" cstate="print"/>
            <a:stretch>
              <a:fillRect/>
            </a:stretch>
          </a:blipFill>
        </p:spPr>
        <p:txBody>
          <a:bodyPr wrap="square" lIns="0" tIns="0" rIns="0" bIns="0" rtlCol="0"/>
          <a:lstStyle/>
          <a:p>
            <a:endParaRPr sz="1412"/>
          </a:p>
        </p:txBody>
      </p:sp>
      <p:sp>
        <p:nvSpPr>
          <p:cNvPr id="10" name="object 3"/>
          <p:cNvSpPr/>
          <p:nvPr/>
        </p:nvSpPr>
        <p:spPr>
          <a:xfrm>
            <a:off x="3322611" y="3697292"/>
            <a:ext cx="2657085" cy="289049"/>
          </a:xfrm>
          <a:prstGeom prst="rect">
            <a:avLst/>
          </a:prstGeom>
          <a:blipFill>
            <a:blip r:embed="rId3" cstate="print"/>
            <a:stretch>
              <a:fillRect/>
            </a:stretch>
          </a:blipFill>
        </p:spPr>
        <p:txBody>
          <a:bodyPr wrap="square" lIns="0" tIns="0" rIns="0" bIns="0" rtlCol="0"/>
          <a:lstStyle/>
          <a:p>
            <a:endParaRPr sz="1412"/>
          </a:p>
        </p:txBody>
      </p:sp>
      <p:sp>
        <p:nvSpPr>
          <p:cNvPr id="11" name="object 4"/>
          <p:cNvSpPr/>
          <p:nvPr/>
        </p:nvSpPr>
        <p:spPr>
          <a:xfrm>
            <a:off x="4756279" y="4652677"/>
            <a:ext cx="1650308" cy="494628"/>
          </a:xfrm>
          <a:prstGeom prst="rect">
            <a:avLst/>
          </a:prstGeom>
          <a:blipFill>
            <a:blip r:embed="rId4" cstate="print"/>
            <a:stretch>
              <a:fillRect/>
            </a:stretch>
          </a:blipFill>
        </p:spPr>
        <p:txBody>
          <a:bodyPr wrap="square" lIns="0" tIns="0" rIns="0" bIns="0" rtlCol="0"/>
          <a:lstStyle/>
          <a:p>
            <a:endParaRPr sz="1412"/>
          </a:p>
        </p:txBody>
      </p:sp>
      <p:sp>
        <p:nvSpPr>
          <p:cNvPr id="12" name="object 5"/>
          <p:cNvSpPr/>
          <p:nvPr/>
        </p:nvSpPr>
        <p:spPr>
          <a:xfrm>
            <a:off x="3280619" y="4119298"/>
            <a:ext cx="1613647" cy="490257"/>
          </a:xfrm>
          <a:prstGeom prst="rect">
            <a:avLst/>
          </a:prstGeom>
          <a:blipFill>
            <a:blip r:embed="rId5" cstate="print"/>
            <a:stretch>
              <a:fillRect/>
            </a:stretch>
          </a:blipFill>
        </p:spPr>
        <p:txBody>
          <a:bodyPr wrap="square" lIns="0" tIns="0" rIns="0" bIns="0" rtlCol="0"/>
          <a:lstStyle/>
          <a:p>
            <a:endParaRPr sz="1412"/>
          </a:p>
        </p:txBody>
      </p:sp>
      <p:sp>
        <p:nvSpPr>
          <p:cNvPr id="13" name="object 6"/>
          <p:cNvSpPr/>
          <p:nvPr/>
        </p:nvSpPr>
        <p:spPr>
          <a:xfrm>
            <a:off x="1977796" y="2346987"/>
            <a:ext cx="4001900" cy="470100"/>
          </a:xfrm>
          <a:prstGeom prst="rect">
            <a:avLst/>
          </a:prstGeom>
          <a:blipFill>
            <a:blip r:embed="rId6" cstate="print"/>
            <a:stretch>
              <a:fillRect/>
            </a:stretch>
          </a:blipFill>
        </p:spPr>
        <p:txBody>
          <a:bodyPr wrap="square" lIns="0" tIns="0" rIns="0" bIns="0" rtlCol="0"/>
          <a:lstStyle/>
          <a:p>
            <a:endParaRPr sz="1412"/>
          </a:p>
        </p:txBody>
      </p:sp>
      <p:sp>
        <p:nvSpPr>
          <p:cNvPr id="14" name="object 7"/>
          <p:cNvSpPr/>
          <p:nvPr/>
        </p:nvSpPr>
        <p:spPr>
          <a:xfrm>
            <a:off x="1977796" y="3021827"/>
            <a:ext cx="3807199" cy="461596"/>
          </a:xfrm>
          <a:prstGeom prst="rect">
            <a:avLst/>
          </a:prstGeom>
          <a:blipFill>
            <a:blip r:embed="rId7"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969854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673951"/>
            <a:ext cx="9296400" cy="626869"/>
          </a:xfrm>
          <a:prstGeom prst="rect">
            <a:avLst/>
          </a:prstGeom>
        </p:spPr>
        <p:txBody>
          <a:bodyPr vert="horz" wrap="square" lIns="0" tIns="11206" rIns="0" bIns="0" rtlCol="0" anchor="ctr">
            <a:spAutoFit/>
          </a:bodyPr>
          <a:lstStyle/>
          <a:p>
            <a:pPr marL="11206" algn="l">
              <a:spcBef>
                <a:spcPts val="88"/>
              </a:spcBef>
            </a:pPr>
            <a:r>
              <a:rPr sz="4000" b="1" dirty="0"/>
              <a:t>Expressing </a:t>
            </a:r>
            <a:r>
              <a:rPr sz="4000" b="1" spc="-4" dirty="0"/>
              <a:t>Conditional </a:t>
            </a:r>
            <a:r>
              <a:rPr sz="4000" b="1" dirty="0"/>
              <a:t>Log</a:t>
            </a:r>
            <a:r>
              <a:rPr sz="4000" b="1" spc="-40" dirty="0"/>
              <a:t> </a:t>
            </a:r>
            <a:r>
              <a:rPr sz="4000" b="1" dirty="0"/>
              <a:t>Likelihood</a:t>
            </a:r>
          </a:p>
        </p:txBody>
      </p:sp>
      <p:sp>
        <p:nvSpPr>
          <p:cNvPr id="3" name="object 3"/>
          <p:cNvSpPr/>
          <p:nvPr/>
        </p:nvSpPr>
        <p:spPr>
          <a:xfrm>
            <a:off x="1447800" y="1559891"/>
            <a:ext cx="5486400" cy="57312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533401" y="3810000"/>
            <a:ext cx="6248399" cy="2286000"/>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413902" y="2345856"/>
            <a:ext cx="3773469" cy="675985"/>
          </a:xfrm>
          <a:prstGeom prst="rect">
            <a:avLst/>
          </a:prstGeom>
          <a:blipFill>
            <a:blip r:embed="rId4" cstate="print"/>
            <a:stretch>
              <a:fillRect/>
            </a:stretch>
          </a:blipFill>
        </p:spPr>
        <p:txBody>
          <a:bodyPr wrap="square" lIns="0" tIns="0" rIns="0" bIns="0" rtlCol="0"/>
          <a:lstStyle/>
          <a:p>
            <a:endParaRPr sz="1412"/>
          </a:p>
        </p:txBody>
      </p:sp>
      <p:sp>
        <p:nvSpPr>
          <p:cNvPr id="6" name="object 6"/>
          <p:cNvSpPr/>
          <p:nvPr/>
        </p:nvSpPr>
        <p:spPr>
          <a:xfrm>
            <a:off x="4833256" y="2392087"/>
            <a:ext cx="3777343" cy="629753"/>
          </a:xfrm>
          <a:prstGeom prst="rect">
            <a:avLst/>
          </a:prstGeom>
          <a:blipFill>
            <a:blip r:embed="rId5"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9939613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59" y="685800"/>
            <a:ext cx="7370414" cy="500232"/>
          </a:xfrm>
          <a:prstGeom prst="rect">
            <a:avLst/>
          </a:prstGeom>
        </p:spPr>
        <p:txBody>
          <a:bodyPr vert="horz" wrap="square" lIns="0" tIns="11206" rIns="0" bIns="0" rtlCol="0" anchor="ctr">
            <a:spAutoFit/>
          </a:bodyPr>
          <a:lstStyle/>
          <a:p>
            <a:pPr marL="11206">
              <a:spcBef>
                <a:spcPts val="88"/>
              </a:spcBef>
            </a:pPr>
            <a:r>
              <a:rPr sz="3177" b="1" dirty="0"/>
              <a:t>Maximizing </a:t>
            </a:r>
            <a:r>
              <a:rPr sz="3177" b="1" spc="-4" dirty="0"/>
              <a:t>Conditional </a:t>
            </a:r>
            <a:r>
              <a:rPr sz="3177" b="1" dirty="0"/>
              <a:t>Log</a:t>
            </a:r>
            <a:r>
              <a:rPr sz="3177" b="1" spc="-40" dirty="0"/>
              <a:t> </a:t>
            </a:r>
            <a:r>
              <a:rPr sz="3177" b="1" dirty="0"/>
              <a:t>Likelihood</a:t>
            </a:r>
          </a:p>
        </p:txBody>
      </p:sp>
      <p:sp>
        <p:nvSpPr>
          <p:cNvPr id="3" name="object 3"/>
          <p:cNvSpPr/>
          <p:nvPr/>
        </p:nvSpPr>
        <p:spPr>
          <a:xfrm>
            <a:off x="1676400" y="1600200"/>
            <a:ext cx="3733800" cy="663756"/>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676400" y="2526696"/>
            <a:ext cx="3733800" cy="685176"/>
          </a:xfrm>
          <a:prstGeom prst="rect">
            <a:avLst/>
          </a:prstGeom>
          <a:blipFill>
            <a:blip r:embed="rId3" cstate="print"/>
            <a:stretch>
              <a:fillRect/>
            </a:stretch>
          </a:blipFill>
        </p:spPr>
        <p:txBody>
          <a:bodyPr wrap="square" lIns="0" tIns="0" rIns="0" bIns="0" rtlCol="0"/>
          <a:lstStyle/>
          <a:p>
            <a:endParaRPr sz="1412"/>
          </a:p>
        </p:txBody>
      </p:sp>
      <p:sp>
        <p:nvSpPr>
          <p:cNvPr id="5" name="object 5"/>
          <p:cNvSpPr/>
          <p:nvPr/>
        </p:nvSpPr>
        <p:spPr>
          <a:xfrm>
            <a:off x="1079442" y="3474613"/>
            <a:ext cx="6937034" cy="1239377"/>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9228115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762000"/>
            <a:ext cx="5943600" cy="5771881"/>
          </a:xfrm>
          <a:prstGeom prst="rect">
            <a:avLst/>
          </a:prstGeom>
          <a:blipFill>
            <a:blip r:embed="rId2"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268036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90934"/>
            <a:ext cx="8382000" cy="896238"/>
          </a:xfrm>
          <a:prstGeom prst="rect">
            <a:avLst/>
          </a:prstGeom>
        </p:spPr>
        <p:txBody>
          <a:bodyPr vert="horz" wrap="square" lIns="0" tIns="11206" rIns="0" bIns="0" rtlCol="0" anchor="ctr">
            <a:spAutoFit/>
          </a:bodyPr>
          <a:lstStyle/>
          <a:p>
            <a:pPr marL="11206" algn="l">
              <a:lnSpc>
                <a:spcPts val="3371"/>
              </a:lnSpc>
              <a:spcBef>
                <a:spcPts val="88"/>
              </a:spcBef>
            </a:pPr>
            <a:r>
              <a:rPr sz="3600" b="1" dirty="0"/>
              <a:t>Maximize </a:t>
            </a:r>
            <a:r>
              <a:rPr sz="3600" b="1" spc="-4" dirty="0"/>
              <a:t>Conditional </a:t>
            </a:r>
            <a:r>
              <a:rPr sz="3600" b="1" dirty="0"/>
              <a:t>Log</a:t>
            </a:r>
            <a:r>
              <a:rPr sz="3600" b="1" spc="-40" dirty="0"/>
              <a:t> </a:t>
            </a:r>
            <a:r>
              <a:rPr sz="3600" b="1" dirty="0" smtClean="0"/>
              <a:t>Likelihood:</a:t>
            </a:r>
            <a:r>
              <a:rPr lang="en-IN" sz="3600" b="1" dirty="0" smtClean="0"/>
              <a:t> </a:t>
            </a:r>
            <a:r>
              <a:rPr sz="3600" b="1" spc="-4" dirty="0" smtClean="0"/>
              <a:t>Gradient</a:t>
            </a:r>
            <a:r>
              <a:rPr sz="3600" b="1" spc="-9" dirty="0" smtClean="0"/>
              <a:t> </a:t>
            </a:r>
            <a:r>
              <a:rPr sz="3600"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477458" y="401469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4"/>
          <p:cNvSpPr/>
          <p:nvPr/>
        </p:nvSpPr>
        <p:spPr>
          <a:xfrm>
            <a:off x="5410200" y="3291967"/>
            <a:ext cx="3733800" cy="685176"/>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3843076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571" y="380976"/>
            <a:ext cx="7885905" cy="883349"/>
          </a:xfrm>
          <a:prstGeom prst="rect">
            <a:avLst/>
          </a:prstGeom>
        </p:spPr>
        <p:txBody>
          <a:bodyPr vert="horz" wrap="square" lIns="0" tIns="11206" rIns="0" bIns="0" rtlCol="0" anchor="ctr">
            <a:spAutoFit/>
          </a:bodyPr>
          <a:lstStyle/>
          <a:p>
            <a:pPr marL="11206">
              <a:lnSpc>
                <a:spcPts val="3371"/>
              </a:lnSpc>
              <a:spcBef>
                <a:spcPts val="88"/>
              </a:spcBef>
            </a:pPr>
            <a:r>
              <a:rPr b="1" dirty="0"/>
              <a:t>Maximize </a:t>
            </a:r>
            <a:r>
              <a:rPr b="1" spc="-4" dirty="0"/>
              <a:t>Conditional </a:t>
            </a:r>
            <a:r>
              <a:rPr b="1" dirty="0"/>
              <a:t>Log</a:t>
            </a:r>
            <a:r>
              <a:rPr b="1" spc="-40" dirty="0"/>
              <a:t> </a:t>
            </a:r>
            <a:r>
              <a:rPr b="1" dirty="0"/>
              <a:t>Likelihood:</a:t>
            </a:r>
          </a:p>
          <a:p>
            <a:pPr marL="2183583">
              <a:lnSpc>
                <a:spcPts val="3371"/>
              </a:lnSpc>
            </a:pPr>
            <a:r>
              <a:rPr b="1" spc="-4" dirty="0"/>
              <a:t>Gradient</a:t>
            </a:r>
            <a:r>
              <a:rPr b="1" spc="-9" dirty="0"/>
              <a:t> </a:t>
            </a:r>
            <a:r>
              <a:rPr b="1" dirty="0"/>
              <a:t>Ascent</a:t>
            </a:r>
          </a:p>
        </p:txBody>
      </p:sp>
      <p:sp>
        <p:nvSpPr>
          <p:cNvPr id="3" name="object 3"/>
          <p:cNvSpPr/>
          <p:nvPr/>
        </p:nvSpPr>
        <p:spPr>
          <a:xfrm>
            <a:off x="1079442" y="1891175"/>
            <a:ext cx="6937034" cy="1239377"/>
          </a:xfrm>
          <a:prstGeom prst="rect">
            <a:avLst/>
          </a:prstGeom>
          <a:blipFill>
            <a:blip r:embed="rId2" cstate="print"/>
            <a:stretch>
              <a:fillRect/>
            </a:stretch>
          </a:blipFill>
        </p:spPr>
        <p:txBody>
          <a:bodyPr wrap="square" lIns="0" tIns="0" rIns="0" bIns="0" rtlCol="0"/>
          <a:lstStyle/>
          <a:p>
            <a:endParaRPr sz="1412"/>
          </a:p>
        </p:txBody>
      </p:sp>
      <p:sp>
        <p:nvSpPr>
          <p:cNvPr id="4" name="object 4"/>
          <p:cNvSpPr/>
          <p:nvPr/>
        </p:nvSpPr>
        <p:spPr>
          <a:xfrm>
            <a:off x="1079625" y="3572622"/>
            <a:ext cx="4780342" cy="665006"/>
          </a:xfrm>
          <a:prstGeom prst="rect">
            <a:avLst/>
          </a:prstGeom>
          <a:blipFill>
            <a:blip r:embed="rId3" cstate="print"/>
            <a:stretch>
              <a:fillRect/>
            </a:stretch>
          </a:blipFill>
        </p:spPr>
        <p:txBody>
          <a:bodyPr wrap="square" lIns="0" tIns="0" rIns="0" bIns="0" rtlCol="0"/>
          <a:lstStyle/>
          <a:p>
            <a:endParaRPr sz="1412"/>
          </a:p>
        </p:txBody>
      </p:sp>
      <p:sp>
        <p:nvSpPr>
          <p:cNvPr id="5" name="object 5"/>
          <p:cNvSpPr txBox="1"/>
          <p:nvPr/>
        </p:nvSpPr>
        <p:spPr>
          <a:xfrm>
            <a:off x="942109" y="4706471"/>
            <a:ext cx="7395882" cy="720408"/>
          </a:xfrm>
          <a:prstGeom prst="rect">
            <a:avLst/>
          </a:prstGeom>
          <a:ln w="9524">
            <a:solidFill>
              <a:srgbClr val="FF4C00"/>
            </a:solidFill>
          </a:ln>
        </p:spPr>
        <p:txBody>
          <a:bodyPr vert="horz" wrap="square" lIns="0" tIns="40341" rIns="0" bIns="0" rtlCol="0">
            <a:spAutoFit/>
          </a:bodyPr>
          <a:lstStyle/>
          <a:p>
            <a:pPr marL="80126">
              <a:lnSpc>
                <a:spcPts val="2506"/>
              </a:lnSpc>
              <a:spcBef>
                <a:spcPts val="318"/>
              </a:spcBef>
            </a:pPr>
            <a:r>
              <a:rPr sz="2118" spc="-4" dirty="0">
                <a:latin typeface="Arial"/>
                <a:cs typeface="Arial"/>
              </a:rPr>
              <a:t>Gradient </a:t>
            </a:r>
            <a:r>
              <a:rPr sz="2118" dirty="0" smtClean="0">
                <a:latin typeface="Arial"/>
                <a:cs typeface="Arial"/>
              </a:rPr>
              <a:t>ascent </a:t>
            </a:r>
            <a:r>
              <a:rPr sz="2118" spc="-4" dirty="0" smtClean="0">
                <a:latin typeface="Arial"/>
                <a:cs typeface="Arial"/>
              </a:rPr>
              <a:t>algorithm</a:t>
            </a:r>
            <a:r>
              <a:rPr sz="2118" spc="-4" dirty="0">
                <a:latin typeface="Arial"/>
                <a:cs typeface="Arial"/>
              </a:rPr>
              <a:t>: iterate until </a:t>
            </a:r>
            <a:r>
              <a:rPr sz="2118" dirty="0">
                <a:latin typeface="Arial"/>
                <a:cs typeface="Arial"/>
              </a:rPr>
              <a:t>change &lt;</a:t>
            </a:r>
            <a:r>
              <a:rPr sz="2118" spc="4" dirty="0">
                <a:latin typeface="Arial"/>
                <a:cs typeface="Arial"/>
              </a:rPr>
              <a:t> </a:t>
            </a:r>
            <a:r>
              <a:rPr sz="2118" dirty="0" smtClean="0">
                <a:latin typeface="Symbol"/>
                <a:cs typeface="Symbol"/>
              </a:rPr>
              <a:t></a:t>
            </a:r>
            <a:r>
              <a:rPr lang="en-IN" sz="2118" dirty="0">
                <a:latin typeface="Symbol"/>
                <a:cs typeface="Symbol"/>
              </a:rPr>
              <a:t> </a:t>
            </a:r>
            <a:endParaRPr lang="en-IN" sz="2118" dirty="0" smtClean="0">
              <a:latin typeface="Symbol"/>
              <a:cs typeface="Symbol"/>
            </a:endParaRPr>
          </a:p>
          <a:p>
            <a:pPr marL="80126">
              <a:lnSpc>
                <a:spcPts val="2506"/>
              </a:lnSpc>
              <a:spcBef>
                <a:spcPts val="318"/>
              </a:spcBef>
            </a:pPr>
            <a:r>
              <a:rPr sz="2118" spc="-4" dirty="0" smtClean="0">
                <a:latin typeface="Arial"/>
                <a:cs typeface="Arial"/>
              </a:rPr>
              <a:t>For </a:t>
            </a:r>
            <a:r>
              <a:rPr sz="2118" dirty="0">
                <a:latin typeface="Arial"/>
                <a:cs typeface="Arial"/>
              </a:rPr>
              <a:t>all </a:t>
            </a:r>
            <a:r>
              <a:rPr sz="2118" i="1" dirty="0">
                <a:latin typeface="Times New Roman"/>
                <a:cs typeface="Times New Roman"/>
              </a:rPr>
              <a:t>i</a:t>
            </a:r>
            <a:r>
              <a:rPr sz="2118" dirty="0">
                <a:latin typeface="Arial"/>
                <a:cs typeface="Arial"/>
              </a:rPr>
              <a:t>,</a:t>
            </a:r>
            <a:r>
              <a:rPr sz="2118" spc="-9" dirty="0">
                <a:latin typeface="Arial"/>
                <a:cs typeface="Arial"/>
              </a:rPr>
              <a:t> </a:t>
            </a:r>
            <a:r>
              <a:rPr sz="2118" dirty="0">
                <a:latin typeface="Arial"/>
                <a:cs typeface="Arial"/>
              </a:rPr>
              <a:t>repeat</a:t>
            </a:r>
          </a:p>
        </p:txBody>
      </p:sp>
      <p:sp>
        <p:nvSpPr>
          <p:cNvPr id="6" name="object 6"/>
          <p:cNvSpPr/>
          <p:nvPr/>
        </p:nvSpPr>
        <p:spPr>
          <a:xfrm>
            <a:off x="2209800" y="5458348"/>
            <a:ext cx="5068706" cy="542712"/>
          </a:xfrm>
          <a:prstGeom prst="rect">
            <a:avLst/>
          </a:prstGeom>
          <a:blipFill>
            <a:blip r:embed="rId4"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22403393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428" y="656020"/>
            <a:ext cx="7437650" cy="554541"/>
          </a:xfrm>
          <a:prstGeom prst="rect">
            <a:avLst/>
          </a:prstGeom>
        </p:spPr>
        <p:txBody>
          <a:bodyPr vert="horz" wrap="square" lIns="0" tIns="11206" rIns="0" bIns="0" rtlCol="0" anchor="ctr">
            <a:spAutoFit/>
          </a:bodyPr>
          <a:lstStyle/>
          <a:p>
            <a:pPr marL="11206">
              <a:spcBef>
                <a:spcPts val="88"/>
              </a:spcBef>
              <a:tabLst>
                <a:tab pos="3872959" algn="l"/>
              </a:tabLst>
            </a:pPr>
            <a:r>
              <a:rPr sz="3530" spc="-4" dirty="0"/>
              <a:t>Logistic</a:t>
            </a:r>
            <a:r>
              <a:rPr sz="3530" spc="9" dirty="0"/>
              <a:t> </a:t>
            </a:r>
            <a:r>
              <a:rPr sz="3530" dirty="0" smtClean="0"/>
              <a:t>regression</a:t>
            </a:r>
            <a:r>
              <a:rPr lang="en-IN" sz="3530" dirty="0" smtClean="0"/>
              <a:t> </a:t>
            </a:r>
            <a:r>
              <a:rPr sz="3530" dirty="0" smtClean="0"/>
              <a:t>more</a:t>
            </a:r>
            <a:r>
              <a:rPr sz="3530" spc="-79" dirty="0" smtClean="0"/>
              <a:t> </a:t>
            </a:r>
            <a:r>
              <a:rPr sz="3530" dirty="0"/>
              <a:t>generally</a:t>
            </a:r>
          </a:p>
        </p:txBody>
      </p:sp>
      <p:sp>
        <p:nvSpPr>
          <p:cNvPr id="3" name="object 3"/>
          <p:cNvSpPr txBox="1"/>
          <p:nvPr/>
        </p:nvSpPr>
        <p:spPr>
          <a:xfrm>
            <a:off x="1213291" y="1441077"/>
            <a:ext cx="6430496" cy="2147820"/>
          </a:xfrm>
          <a:prstGeom prst="rect">
            <a:avLst/>
          </a:prstGeom>
        </p:spPr>
        <p:txBody>
          <a:bodyPr vert="horz" wrap="square" lIns="0" tIns="29135" rIns="0" bIns="0" rtlCol="0">
            <a:spAutoFit/>
          </a:bodyPr>
          <a:lstStyle/>
          <a:p>
            <a:pPr marL="313781" marR="4483" indent="-302575">
              <a:lnSpc>
                <a:spcPts val="2912"/>
              </a:lnSpc>
              <a:spcBef>
                <a:spcPts val="229"/>
              </a:spcBef>
              <a:buChar char="•"/>
              <a:tabLst>
                <a:tab pos="313221" algn="l"/>
                <a:tab pos="313781" algn="l"/>
              </a:tabLst>
            </a:pPr>
            <a:r>
              <a:rPr sz="2471" spc="-4" dirty="0">
                <a:latin typeface="Arial"/>
                <a:cs typeface="Arial"/>
              </a:rPr>
              <a:t>Logistic </a:t>
            </a:r>
            <a:r>
              <a:rPr sz="2471" dirty="0">
                <a:latin typeface="Arial"/>
                <a:cs typeface="Arial"/>
              </a:rPr>
              <a:t>regression when Y not boolean</a:t>
            </a:r>
            <a:r>
              <a:rPr sz="2471" spc="-62" dirty="0">
                <a:latin typeface="Arial"/>
                <a:cs typeface="Arial"/>
              </a:rPr>
              <a:t> </a:t>
            </a:r>
            <a:r>
              <a:rPr sz="2471" dirty="0">
                <a:latin typeface="Arial"/>
                <a:cs typeface="Arial"/>
              </a:rPr>
              <a:t>(but  </a:t>
            </a:r>
            <a:r>
              <a:rPr sz="2471" spc="-4" dirty="0">
                <a:latin typeface="Arial"/>
                <a:cs typeface="Arial"/>
              </a:rPr>
              <a:t>still</a:t>
            </a:r>
            <a:r>
              <a:rPr sz="2471" dirty="0">
                <a:latin typeface="Arial"/>
                <a:cs typeface="Arial"/>
              </a:rPr>
              <a:t> </a:t>
            </a:r>
            <a:r>
              <a:rPr sz="2471" spc="-4" dirty="0">
                <a:latin typeface="Arial"/>
                <a:cs typeface="Arial"/>
              </a:rPr>
              <a:t>discrete-valued).</a:t>
            </a:r>
            <a:endParaRPr sz="2471" dirty="0">
              <a:latin typeface="Arial"/>
              <a:cs typeface="Arial"/>
            </a:endParaRPr>
          </a:p>
          <a:p>
            <a:pPr marL="313781" indent="-302575">
              <a:spcBef>
                <a:spcPts val="494"/>
              </a:spcBef>
              <a:buChar char="•"/>
              <a:tabLst>
                <a:tab pos="313221" algn="l"/>
                <a:tab pos="313781" algn="l"/>
              </a:tabLst>
            </a:pPr>
            <a:r>
              <a:rPr sz="2471" spc="-4" dirty="0">
                <a:latin typeface="Arial"/>
                <a:cs typeface="Arial"/>
              </a:rPr>
              <a:t>Now </a:t>
            </a:r>
            <a:r>
              <a:rPr sz="2471" i="1" dirty="0">
                <a:latin typeface="Times New Roman"/>
                <a:cs typeface="Times New Roman"/>
              </a:rPr>
              <a:t>y </a:t>
            </a:r>
            <a:r>
              <a:rPr sz="2515" i="1" spc="-35" dirty="0">
                <a:latin typeface="Symbol"/>
                <a:cs typeface="Symbol"/>
              </a:rPr>
              <a:t></a:t>
            </a:r>
            <a:r>
              <a:rPr sz="2515" i="1" spc="-35" dirty="0">
                <a:latin typeface="Times New Roman"/>
                <a:cs typeface="Times New Roman"/>
              </a:rPr>
              <a:t> </a:t>
            </a:r>
            <a:r>
              <a:rPr sz="2471" i="1" dirty="0">
                <a:latin typeface="Times New Roman"/>
                <a:cs typeface="Times New Roman"/>
              </a:rPr>
              <a:t>{y</a:t>
            </a:r>
            <a:r>
              <a:rPr sz="2449" i="1" baseline="-21021" dirty="0">
                <a:latin typeface="Times New Roman"/>
                <a:cs typeface="Times New Roman"/>
              </a:rPr>
              <a:t>1 </a:t>
            </a:r>
            <a:r>
              <a:rPr sz="2471" i="1" dirty="0">
                <a:latin typeface="Times New Roman"/>
                <a:cs typeface="Times New Roman"/>
              </a:rPr>
              <a:t>... y</a:t>
            </a:r>
            <a:r>
              <a:rPr sz="2449" i="1" baseline="-21021" dirty="0">
                <a:latin typeface="Times New Roman"/>
                <a:cs typeface="Times New Roman"/>
              </a:rPr>
              <a:t>R</a:t>
            </a:r>
            <a:r>
              <a:rPr sz="2471" i="1" dirty="0">
                <a:latin typeface="Times New Roman"/>
                <a:cs typeface="Times New Roman"/>
              </a:rPr>
              <a:t>} </a:t>
            </a:r>
            <a:r>
              <a:rPr sz="2471" dirty="0">
                <a:latin typeface="Times New Roman"/>
                <a:cs typeface="Times New Roman"/>
              </a:rPr>
              <a:t>: </a:t>
            </a:r>
            <a:r>
              <a:rPr sz="2471" spc="-4" dirty="0">
                <a:latin typeface="Times New Roman"/>
                <a:cs typeface="Times New Roman"/>
              </a:rPr>
              <a:t>learn </a:t>
            </a:r>
            <a:r>
              <a:rPr sz="2471" i="1" spc="-4" dirty="0">
                <a:latin typeface="Times New Roman"/>
                <a:cs typeface="Times New Roman"/>
              </a:rPr>
              <a:t>R-1 </a:t>
            </a:r>
            <a:r>
              <a:rPr sz="2471" spc="-4" dirty="0">
                <a:latin typeface="Times New Roman"/>
                <a:cs typeface="Times New Roman"/>
              </a:rPr>
              <a:t>sets </a:t>
            </a:r>
            <a:r>
              <a:rPr sz="2471" dirty="0">
                <a:latin typeface="Times New Roman"/>
                <a:cs typeface="Times New Roman"/>
              </a:rPr>
              <a:t>of</a:t>
            </a:r>
            <a:r>
              <a:rPr sz="2471" spc="88" dirty="0">
                <a:latin typeface="Times New Roman"/>
                <a:cs typeface="Times New Roman"/>
              </a:rPr>
              <a:t> </a:t>
            </a:r>
            <a:r>
              <a:rPr sz="2471" spc="-4" dirty="0">
                <a:latin typeface="Times New Roman"/>
                <a:cs typeface="Times New Roman"/>
              </a:rPr>
              <a:t>weights</a:t>
            </a:r>
            <a:endParaRPr sz="2471" dirty="0">
              <a:latin typeface="Times New Roman"/>
              <a:cs typeface="Times New Roman"/>
            </a:endParaRPr>
          </a:p>
          <a:p>
            <a:pPr>
              <a:spcBef>
                <a:spcPts val="26"/>
              </a:spcBef>
            </a:pPr>
            <a:endParaRPr sz="3530" dirty="0">
              <a:latin typeface="Times New Roman"/>
              <a:cs typeface="Times New Roman"/>
            </a:endParaRPr>
          </a:p>
          <a:p>
            <a:pPr marL="313781"/>
            <a:r>
              <a:rPr sz="2471" spc="-4" dirty="0">
                <a:latin typeface="Arial"/>
                <a:cs typeface="Arial"/>
              </a:rPr>
              <a:t>for </a:t>
            </a:r>
            <a:r>
              <a:rPr sz="2471" i="1" dirty="0">
                <a:latin typeface="Arial"/>
                <a:cs typeface="Arial"/>
              </a:rPr>
              <a:t>k&lt;R</a:t>
            </a:r>
            <a:endParaRPr sz="2471" dirty="0">
              <a:latin typeface="Arial"/>
              <a:cs typeface="Arial"/>
            </a:endParaRPr>
          </a:p>
        </p:txBody>
      </p:sp>
      <p:sp>
        <p:nvSpPr>
          <p:cNvPr id="4" name="object 4"/>
          <p:cNvSpPr txBox="1"/>
          <p:nvPr/>
        </p:nvSpPr>
        <p:spPr>
          <a:xfrm>
            <a:off x="1515850" y="4519557"/>
            <a:ext cx="1042707" cy="391548"/>
          </a:xfrm>
          <a:prstGeom prst="rect">
            <a:avLst/>
          </a:prstGeom>
        </p:spPr>
        <p:txBody>
          <a:bodyPr vert="horz" wrap="square" lIns="0" tIns="11206" rIns="0" bIns="0" rtlCol="0">
            <a:spAutoFit/>
          </a:bodyPr>
          <a:lstStyle/>
          <a:p>
            <a:pPr marL="11206">
              <a:spcBef>
                <a:spcPts val="88"/>
              </a:spcBef>
            </a:pPr>
            <a:r>
              <a:rPr sz="2471" spc="-4" dirty="0">
                <a:latin typeface="Arial"/>
                <a:cs typeface="Arial"/>
              </a:rPr>
              <a:t>for</a:t>
            </a:r>
            <a:r>
              <a:rPr sz="2471" spc="-71" dirty="0">
                <a:latin typeface="Arial"/>
                <a:cs typeface="Arial"/>
              </a:rPr>
              <a:t> </a:t>
            </a:r>
            <a:r>
              <a:rPr sz="2471" i="1" dirty="0">
                <a:latin typeface="Arial"/>
                <a:cs typeface="Arial"/>
              </a:rPr>
              <a:t>k=R</a:t>
            </a:r>
            <a:endParaRPr sz="2471">
              <a:latin typeface="Arial"/>
              <a:cs typeface="Arial"/>
            </a:endParaRPr>
          </a:p>
        </p:txBody>
      </p:sp>
      <p:sp>
        <p:nvSpPr>
          <p:cNvPr id="5" name="object 5"/>
          <p:cNvSpPr/>
          <p:nvPr/>
        </p:nvSpPr>
        <p:spPr>
          <a:xfrm>
            <a:off x="2828786" y="3101682"/>
            <a:ext cx="5502476" cy="644033"/>
          </a:xfrm>
          <a:prstGeom prst="rect">
            <a:avLst/>
          </a:prstGeom>
          <a:blipFill>
            <a:blip r:embed="rId2" cstate="print"/>
            <a:stretch>
              <a:fillRect/>
            </a:stretch>
          </a:blipFill>
        </p:spPr>
        <p:txBody>
          <a:bodyPr wrap="square" lIns="0" tIns="0" rIns="0" bIns="0" rtlCol="0"/>
          <a:lstStyle/>
          <a:p>
            <a:endParaRPr sz="1412"/>
          </a:p>
        </p:txBody>
      </p:sp>
      <p:sp>
        <p:nvSpPr>
          <p:cNvPr id="6" name="object 6"/>
          <p:cNvSpPr/>
          <p:nvPr/>
        </p:nvSpPr>
        <p:spPr>
          <a:xfrm>
            <a:off x="2828620" y="4509990"/>
            <a:ext cx="5319621" cy="596911"/>
          </a:xfrm>
          <a:prstGeom prst="rect">
            <a:avLst/>
          </a:prstGeom>
          <a:blipFill>
            <a:blip r:embed="rId3" cstate="print"/>
            <a:stretch>
              <a:fillRect/>
            </a:stretch>
          </a:blipFill>
        </p:spPr>
        <p:txBody>
          <a:bodyPr wrap="square" lIns="0" tIns="0" rIns="0" bIns="0" rtlCol="0"/>
          <a:lstStyle/>
          <a:p>
            <a:endParaRPr sz="1412"/>
          </a:p>
        </p:txBody>
      </p:sp>
    </p:spTree>
    <p:extLst>
      <p:ext uri="{BB962C8B-B14F-4D97-AF65-F5344CB8AC3E}">
        <p14:creationId xmlns:p14="http://schemas.microsoft.com/office/powerpoint/2010/main" val="10522862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classification</a:t>
            </a:r>
            <a:endParaRPr lang="en-US" dirty="0"/>
          </a:p>
        </p:txBody>
      </p:sp>
      <p:sp>
        <p:nvSpPr>
          <p:cNvPr id="3" name="Content Placeholder 2"/>
          <p:cNvSpPr>
            <a:spLocks noGrp="1"/>
          </p:cNvSpPr>
          <p:nvPr>
            <p:ph idx="1"/>
          </p:nvPr>
        </p:nvSpPr>
        <p:spPr/>
        <p:txBody>
          <a:bodyPr>
            <a:normAutofit/>
          </a:bodyPr>
          <a:lstStyle/>
          <a:p>
            <a:r>
              <a:rPr lang="en-US" sz="2400" dirty="0"/>
              <a:t>Email </a:t>
            </a:r>
            <a:r>
              <a:rPr lang="en-US" sz="2400" dirty="0" smtClean="0"/>
              <a:t>foldering/tagging</a:t>
            </a:r>
            <a:r>
              <a:rPr lang="en-US" sz="2400" dirty="0"/>
              <a:t>: Work, Friends, Family, Hobby</a:t>
            </a:r>
          </a:p>
          <a:p>
            <a:endParaRPr lang="en-US" sz="2400" dirty="0"/>
          </a:p>
          <a:p>
            <a:r>
              <a:rPr lang="en-US" sz="2400" dirty="0"/>
              <a:t>Medical diagrams: Not ill, Cold, Flu</a:t>
            </a:r>
          </a:p>
          <a:p>
            <a:endParaRPr lang="en-US" sz="2400" dirty="0"/>
          </a:p>
          <a:p>
            <a:r>
              <a:rPr lang="en-US" sz="2400" dirty="0"/>
              <a:t>Weather: Sunny, Cloudy, Rain, Snow</a:t>
            </a:r>
          </a:p>
        </p:txBody>
      </p:sp>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2180974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26469"/>
            <a:ext cx="3878036" cy="3263504"/>
          </a:xfrm>
        </p:spPr>
        <p:txBody>
          <a:bodyPr>
            <a:normAutofit/>
          </a:bodyPr>
          <a:lstStyle/>
          <a:p>
            <a:pPr marL="0" indent="0" algn="ctr">
              <a:buNone/>
            </a:pPr>
            <a:r>
              <a:rPr lang="en-US" sz="3000" dirty="0"/>
              <a:t>Binary classification</a:t>
            </a:r>
          </a:p>
        </p:txBody>
      </p:sp>
      <p:grpSp>
        <p:nvGrpSpPr>
          <p:cNvPr id="47" name="Group 46"/>
          <p:cNvGrpSpPr/>
          <p:nvPr/>
        </p:nvGrpSpPr>
        <p:grpSpPr>
          <a:xfrm>
            <a:off x="535121" y="2990851"/>
            <a:ext cx="3186773" cy="2464031"/>
            <a:chOff x="713495" y="2844801"/>
            <a:chExt cx="4249030" cy="3285374"/>
          </a:xfrm>
        </p:grpSpPr>
        <p:grpSp>
          <p:nvGrpSpPr>
            <p:cNvPr id="4" name="Group 3"/>
            <p:cNvGrpSpPr/>
            <p:nvPr/>
          </p:nvGrpSpPr>
          <p:grpSpPr>
            <a:xfrm>
              <a:off x="713495" y="2844801"/>
              <a:ext cx="4249030" cy="2813868"/>
              <a:chOff x="380120" y="1825625"/>
              <a:chExt cx="5479201" cy="3628534"/>
            </a:xfrm>
          </p:grpSpPr>
          <p:cxnSp>
            <p:nvCxnSpPr>
              <p:cNvPr id="5" name="Straight Connector 4"/>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960215" y="5053234"/>
                <a:ext cx="489910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80120" y="3268422"/>
                    <a:ext cx="1091541" cy="873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8" name="Rectangle 7"/>
                  <p:cNvSpPr>
                    <a:spLocks noRot="1" noChangeAspect="1" noMove="1" noResize="1" noEditPoints="1" noAdjustHandles="1" noChangeArrowheads="1" noChangeShapeType="1" noTextEdit="1"/>
                  </p:cNvSpPr>
                  <p:nvPr/>
                </p:nvSpPr>
                <p:spPr>
                  <a:xfrm>
                    <a:off x="380120" y="3268422"/>
                    <a:ext cx="959879" cy="833456"/>
                  </a:xfrm>
                  <a:prstGeom prst="rect">
                    <a:avLst/>
                  </a:prstGeom>
                  <a:blipFill>
                    <a:blip r:embed="rId2"/>
                    <a:stretch>
                      <a:fillRect/>
                    </a:stretch>
                  </a:blipFill>
                </p:spPr>
                <p:txBody>
                  <a:bodyPr/>
                  <a:lstStyle/>
                  <a:p>
                    <a:r>
                      <a:rPr lang="en-US">
                        <a:noFill/>
                      </a:rPr>
                      <a:t> </a:t>
                    </a:r>
                  </a:p>
                </p:txBody>
              </p:sp>
            </mc:Fallback>
          </mc:AlternateContent>
          <p:sp>
            <p:nvSpPr>
              <p:cNvPr id="9" name="Multiply 8"/>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0" name="Isosceles Triangle 9"/>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Isosceles Triangle 10"/>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Multiply 11"/>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3" name="Multiply 12"/>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4" name="Multiply 13"/>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5" name="Multiply 14"/>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16" name="Isosceles Triangle 15"/>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Isosceles Triangle 17"/>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Isosceles Triangle 18"/>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Multiply 1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 name="Multiply 2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2" name="Isosceles Triangle 2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Multiply 2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grpSp>
        <mc:AlternateContent xmlns:mc="http://schemas.openxmlformats.org/markup-compatibility/2006" xmlns:a14="http://schemas.microsoft.com/office/drawing/2010/main">
          <mc:Choice Requires="a14">
            <p:sp>
              <p:nvSpPr>
                <p:cNvPr id="25" name="Rectangle 24"/>
                <p:cNvSpPr/>
                <p:nvPr/>
              </p:nvSpPr>
              <p:spPr>
                <a:xfrm>
                  <a:off x="3497931" y="5453067"/>
                  <a:ext cx="530804"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25" name="Rectangle 24"/>
                <p:cNvSpPr>
                  <a:spLocks noRot="1" noChangeAspect="1" noMove="1" noResize="1" noEditPoints="1" noAdjustHandles="1" noChangeArrowheads="1" noChangeShapeType="1" noTextEdit="1"/>
                </p:cNvSpPr>
                <p:nvPr/>
              </p:nvSpPr>
              <p:spPr>
                <a:xfrm>
                  <a:off x="3497931" y="5453067"/>
                  <a:ext cx="530804" cy="646331"/>
                </a:xfrm>
                <a:prstGeom prst="rect">
                  <a:avLst/>
                </a:prstGeom>
                <a:blipFill>
                  <a:blip r:embed="rId3"/>
                  <a:stretch>
                    <a:fillRect/>
                  </a:stretch>
                </a:blipFill>
              </p:spPr>
              <p:txBody>
                <a:bodyPr/>
                <a:lstStyle/>
                <a:p>
                  <a:r>
                    <a:rPr lang="en-US">
                      <a:noFill/>
                    </a:rPr>
                    <a:t> </a:t>
                  </a:r>
                </a:p>
              </p:txBody>
            </p:sp>
          </mc:Fallback>
        </mc:AlternateContent>
      </p:grpSp>
      <p:sp>
        <p:nvSpPr>
          <p:cNvPr id="27" name="Content Placeholder 2"/>
          <p:cNvSpPr txBox="1">
            <a:spLocks/>
          </p:cNvSpPr>
          <p:nvPr/>
        </p:nvSpPr>
        <p:spPr>
          <a:xfrm>
            <a:off x="4649866" y="2226469"/>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Multiclass classification</a:t>
            </a:r>
          </a:p>
        </p:txBody>
      </p:sp>
      <p:cxnSp>
        <p:nvCxnSpPr>
          <p:cNvPr id="51" name="Straight Connector 50"/>
          <p:cNvCxnSpPr/>
          <p:nvPr/>
        </p:nvCxnSpPr>
        <p:spPr>
          <a:xfrm>
            <a:off x="4996089" y="3088493"/>
            <a:ext cx="0" cy="2012759"/>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4848814" y="4868069"/>
            <a:ext cx="2849382"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4511423" y="3830000"/>
                <a:ext cx="634854"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5231" y="3963666"/>
                <a:ext cx="744370" cy="646331"/>
              </a:xfrm>
              <a:prstGeom prst="rect">
                <a:avLst/>
              </a:prstGeom>
              <a:blipFill>
                <a:blip r:embed="rId4"/>
                <a:stretch>
                  <a:fillRect/>
                </a:stretch>
              </a:blipFill>
            </p:spPr>
            <p:txBody>
              <a:bodyPr/>
              <a:lstStyle/>
              <a:p>
                <a:r>
                  <a:rPr lang="en-US">
                    <a:noFill/>
                  </a:rPr>
                  <a:t> </a:t>
                </a:r>
              </a:p>
            </p:txBody>
          </p:sp>
        </mc:Fallback>
      </mc:AlternateContent>
      <p:sp>
        <p:nvSpPr>
          <p:cNvPr id="55" name="Isosceles Triangle 54"/>
          <p:cNvSpPr/>
          <p:nvPr/>
        </p:nvSpPr>
        <p:spPr>
          <a:xfrm>
            <a:off x="5757445" y="4572765"/>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5220411" y="4459541"/>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6477021" y="318351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6843897" y="3762943"/>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7212745" y="374658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6961222" y="3364818"/>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5202542" y="3890240"/>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5548573" y="4116183"/>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6074792" y="4189904"/>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6356701" y="3529764"/>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7094185" y="4253122"/>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5692147" y="3825602"/>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6599750" y="4947051"/>
                <a:ext cx="398103" cy="5078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8799667" y="5453067"/>
                <a:ext cx="530804" cy="646331"/>
              </a:xfrm>
              <a:prstGeom prst="rect">
                <a:avLst/>
              </a:prstGeom>
              <a:blipFill>
                <a:blip r:embed="rId5"/>
                <a:stretch>
                  <a:fillRect/>
                </a:stretch>
              </a:blipFill>
            </p:spPr>
            <p:txBody>
              <a:bodyPr/>
              <a:lstStyle/>
              <a:p>
                <a:r>
                  <a:rPr lang="en-US">
                    <a:noFill/>
                  </a:rPr>
                  <a:t> </a:t>
                </a:r>
              </a:p>
            </p:txBody>
          </p:sp>
        </mc:Fallback>
      </mc:AlternateContent>
      <p:sp>
        <p:nvSpPr>
          <p:cNvPr id="69" name="Rectangle 68"/>
          <p:cNvSpPr/>
          <p:nvPr/>
        </p:nvSpPr>
        <p:spPr>
          <a:xfrm>
            <a:off x="5220411" y="2990851"/>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5557507" y="2853103"/>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5864862" y="2985467"/>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5405316" y="3287745"/>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46" name="Title 1"/>
          <p:cNvSpPr>
            <a:spLocks noGrp="1"/>
          </p:cNvSpPr>
          <p:nvPr>
            <p:ph type="title"/>
          </p:nvPr>
        </p:nvSpPr>
        <p:spPr>
          <a:xfrm>
            <a:off x="395536" y="274638"/>
            <a:ext cx="6120680" cy="850106"/>
          </a:xfrm>
        </p:spPr>
        <p:txBody>
          <a:bodyPr/>
          <a:lstStyle/>
          <a:p>
            <a:r>
              <a:rPr lang="en-US" dirty="0" smtClean="0"/>
              <a:t>Multi-class classification</a:t>
            </a:r>
            <a:endParaRPr lang="en-US" dirty="0"/>
          </a:p>
        </p:txBody>
      </p:sp>
    </p:spTree>
    <p:extLst>
      <p:ext uri="{BB962C8B-B14F-4D97-AF65-F5344CB8AC3E}">
        <p14:creationId xmlns:p14="http://schemas.microsoft.com/office/powerpoint/2010/main" val="2824670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r>
              <a:rPr lang="en-IN" dirty="0"/>
              <a:t>Naïve Bayes – </a:t>
            </a:r>
            <a:r>
              <a:rPr lang="en-IN" dirty="0" smtClean="0"/>
              <a:t>Advantages</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0" y="1371600"/>
            <a:ext cx="8991600" cy="3314700"/>
          </a:xfrm>
        </p:spPr>
        <p:txBody>
          <a:bodyPr>
            <a:noAutofit/>
          </a:bodyPr>
          <a:lstStyle/>
          <a:p>
            <a:r>
              <a:rPr lang="en-US" sz="2000" dirty="0"/>
              <a:t>Algorithm is simple to implement and fast</a:t>
            </a:r>
          </a:p>
          <a:p>
            <a:r>
              <a:rPr lang="en-US" sz="2000" dirty="0"/>
              <a:t>If conditional independence holds, it will converge quickly than other methods</a:t>
            </a:r>
          </a:p>
          <a:p>
            <a:r>
              <a:rPr lang="en-US" sz="2000" dirty="0"/>
              <a:t>Even in cases where conditional independence doesn’t hold, its results are quite acceptable</a:t>
            </a:r>
          </a:p>
          <a:p>
            <a:r>
              <a:rPr lang="en-US" sz="2000" dirty="0"/>
              <a:t>Needs less training data (due to conditional independence assumption)</a:t>
            </a:r>
          </a:p>
          <a:p>
            <a:r>
              <a:rPr lang="en-IN" sz="2000" dirty="0"/>
              <a:t>Highly scalable, scales linearly with the number of predictors and data points</a:t>
            </a:r>
          </a:p>
          <a:p>
            <a:r>
              <a:rPr lang="en-IN" sz="2000" dirty="0"/>
              <a:t>Can be used for both binary and multi-class classification problems</a:t>
            </a:r>
          </a:p>
          <a:p>
            <a:r>
              <a:rPr lang="en-IN" sz="2000" dirty="0"/>
              <a:t>Handles continuous and discrete data</a:t>
            </a:r>
          </a:p>
          <a:p>
            <a:r>
              <a:rPr lang="en-IN" sz="2000" dirty="0"/>
              <a:t>Not sensitive to irrelevant features</a:t>
            </a:r>
          </a:p>
          <a:p>
            <a:r>
              <a:rPr lang="en-IN" sz="2000" dirty="0"/>
              <a:t>Doesn’t overfit the data due to small model size (compared to other algorithms like Random Forest</a:t>
            </a:r>
            <a:r>
              <a:rPr lang="en-IN" sz="2000" dirty="0" smtClean="0"/>
              <a:t>)</a:t>
            </a:r>
            <a:endParaRPr lang="en-IN" sz="2000" dirty="0"/>
          </a:p>
        </p:txBody>
      </p:sp>
    </p:spTree>
    <p:extLst>
      <p:ext uri="{BB962C8B-B14F-4D97-AF65-F5344CB8AC3E}">
        <p14:creationId xmlns:p14="http://schemas.microsoft.com/office/powerpoint/2010/main" val="17176430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 (one-vs-rest)</a:t>
            </a:r>
            <a:endParaRPr lang="en-US" dirty="0"/>
          </a:p>
        </p:txBody>
      </p:sp>
      <p:sp>
        <p:nvSpPr>
          <p:cNvPr id="27" name="Content Placeholder 2"/>
          <p:cNvSpPr txBox="1">
            <a:spLocks/>
          </p:cNvSpPr>
          <p:nvPr/>
        </p:nvSpPr>
        <p:spPr>
          <a:xfrm>
            <a:off x="479461" y="2125266"/>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3000" dirty="0"/>
          </a:p>
        </p:txBody>
      </p:sp>
      <p:grpSp>
        <p:nvGrpSpPr>
          <p:cNvPr id="30" name="Group 29"/>
          <p:cNvGrpSpPr/>
          <p:nvPr/>
        </p:nvGrpSpPr>
        <p:grpSpPr>
          <a:xfrm>
            <a:off x="451451" y="2125266"/>
            <a:ext cx="2870364" cy="2230490"/>
            <a:chOff x="601935" y="1690688"/>
            <a:chExt cx="3827152" cy="2973986"/>
          </a:xfrm>
        </p:grpSpPr>
        <p:cxnSp>
          <p:nvCxnSpPr>
            <p:cNvPr id="51" name="Straight Connector 5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601935" y="2299235"/>
                  <a:ext cx="846472" cy="677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dirty="0">
                                <a:latin typeface="Cambria Math" panose="02040503050406030204" pitchFamily="18" charset="0"/>
                              </a:rPr>
                            </m:ctrlPr>
                          </m:sSubPr>
                          <m:e>
                            <m:r>
                              <a:rPr lang="en-US" sz="2700" i="1" dirty="0">
                                <a:latin typeface="Cambria Math" panose="02040503050406030204" pitchFamily="18" charset="0"/>
                              </a:rPr>
                              <m:t>𝑥</m:t>
                            </m:r>
                          </m:e>
                          <m:sub>
                            <m:r>
                              <a:rPr lang="en-US" sz="2700" i="1" dirty="0">
                                <a:latin typeface="Cambria Math" panose="02040503050406030204" pitchFamily="18" charset="0"/>
                              </a:rPr>
                              <m:t>2</m:t>
                            </m:r>
                          </m:sub>
                        </m:sSub>
                      </m:oMath>
                    </m:oMathPara>
                  </a14:m>
                  <a:endParaRPr lang="en-US" sz="1500" dirty="0"/>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5" name="Isosceles Triangle 5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Isosceles Triangle 5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Multiply 5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8" name="Multiply 5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9" name="Multiply 5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0" name="Multiply 5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1" name="Isosceles Triangle 6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Isosceles Triangle 6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Isosceles Triangle 6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 name="Rectangle 49"/>
                <p:cNvSpPr/>
                <p:nvPr/>
              </p:nvSpPr>
              <p:spPr>
                <a:xfrm>
                  <a:off x="3113024" y="3987566"/>
                  <a:ext cx="473436" cy="6771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oMath>
                    </m:oMathPara>
                  </a14:m>
                  <a:endParaRPr lang="en-US" sz="2700" dirty="0"/>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8" name="Group 27"/>
          <p:cNvGrpSpPr/>
          <p:nvPr/>
        </p:nvGrpSpPr>
        <p:grpSpPr>
          <a:xfrm>
            <a:off x="603053" y="4259859"/>
            <a:ext cx="3115997" cy="1061829"/>
            <a:chOff x="968477" y="4808824"/>
            <a:chExt cx="3652950" cy="1415772"/>
          </a:xfrm>
        </p:grpSpPr>
        <p:sp>
          <p:nvSpPr>
            <p:cNvPr id="49" name="Isosceles Triangle 48"/>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Multiply 53"/>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64" name="Rectangle 63"/>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6" name="Rectangle 25"/>
            <p:cNvSpPr/>
            <p:nvPr/>
          </p:nvSpPr>
          <p:spPr>
            <a:xfrm>
              <a:off x="968477" y="4808824"/>
              <a:ext cx="3652950" cy="1415772"/>
            </a:xfrm>
            <a:prstGeom prst="rect">
              <a:avLst/>
            </a:prstGeom>
          </p:spPr>
          <p:txBody>
            <a:bodyPr wrap="square">
              <a:spAutoFit/>
            </a:bodyPr>
            <a:lstStyle/>
            <a:p>
              <a:r>
                <a:rPr lang="en-US" sz="2100" dirty="0"/>
                <a:t>Class 1:</a:t>
              </a:r>
            </a:p>
            <a:p>
              <a:r>
                <a:rPr lang="en-US" sz="2100" dirty="0"/>
                <a:t>Class 2: </a:t>
              </a:r>
            </a:p>
            <a:p>
              <a:r>
                <a:rPr lang="en-US" sz="2100" dirty="0"/>
                <a:t>Class 3: </a:t>
              </a:r>
            </a:p>
          </p:txBody>
        </p:sp>
      </p:grpSp>
      <mc:AlternateContent xmlns:mc="http://schemas.openxmlformats.org/markup-compatibility/2006" xmlns:a14="http://schemas.microsoft.com/office/drawing/2010/main">
        <mc:Choice Requires="a14">
          <p:sp>
            <p:nvSpPr>
              <p:cNvPr id="29" name="Rectangle 28"/>
              <p:cNvSpPr/>
              <p:nvPr/>
            </p:nvSpPr>
            <p:spPr>
              <a:xfrm>
                <a:off x="628650" y="5321740"/>
                <a:ext cx="5066002"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h</m:t>
                          </m:r>
                        </m:e>
                        <m:sub>
                          <m:r>
                            <a:rPr lang="en-US" sz="2400" i="1" dirty="0">
                              <a:latin typeface="Cambria Math" panose="02040503050406030204" pitchFamily="18" charset="0"/>
                            </a:rPr>
                            <m:t>𝜃</m:t>
                          </m:r>
                        </m:sub>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bSup>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𝑖</m:t>
                          </m:r>
                        </m:e>
                        <m:e>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𝜃</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 2, 3)</m:t>
                      </m:r>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838200" y="5952653"/>
                <a:ext cx="6664197" cy="715645"/>
              </a:xfrm>
              <a:prstGeom prst="rect">
                <a:avLst/>
              </a:prstGeom>
              <a:blipFill>
                <a:blip r:embed="rId4"/>
                <a:stretch>
                  <a:fillRect/>
                </a:stretch>
              </a:blipFill>
            </p:spPr>
            <p:txBody>
              <a:bodyPr/>
              <a:lstStyle/>
              <a:p>
                <a:r>
                  <a:rPr lang="en-US">
                    <a:noFill/>
                  </a:rPr>
                  <a:t> </a:t>
                </a:r>
              </a:p>
            </p:txBody>
          </p:sp>
        </mc:Fallback>
      </mc:AlternateContent>
      <p:grpSp>
        <p:nvGrpSpPr>
          <p:cNvPr id="119" name="Group 118"/>
          <p:cNvGrpSpPr/>
          <p:nvPr/>
        </p:nvGrpSpPr>
        <p:grpSpPr>
          <a:xfrm>
            <a:off x="6250020" y="1127884"/>
            <a:ext cx="2582026" cy="1508557"/>
            <a:chOff x="523996" y="1690688"/>
            <a:chExt cx="4384117" cy="2707594"/>
          </a:xfrm>
        </p:grpSpPr>
        <p:cxnSp>
          <p:nvCxnSpPr>
            <p:cNvPr id="120" name="Straight Connector 11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nvSpPr>
              <p:spPr>
                <a:xfrm>
                  <a:off x="523996" y="231567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123" name="Isosceles Triangle 12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 name="Isosceles Triangle 12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Oval 12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6" name="Oval 12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7" name="Oval 12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8" name="Oval 12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29" name="Isosceles Triangle 12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0" name="Isosceles Triangle 12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Isosceles Triangle 13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Oval 13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3" name="Oval 13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34" name="Isosceles Triangle 13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35" name="Rectangle 134"/>
                <p:cNvSpPr/>
                <p:nvPr/>
              </p:nvSpPr>
              <p:spPr>
                <a:xfrm>
                  <a:off x="4434676" y="3569675"/>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136" name="Oval 13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7" name="Oval 13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8" name="Oval 13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39" name="Oval 13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grpSp>
        <p:nvGrpSpPr>
          <p:cNvPr id="182" name="Group 181"/>
          <p:cNvGrpSpPr/>
          <p:nvPr/>
        </p:nvGrpSpPr>
        <p:grpSpPr>
          <a:xfrm>
            <a:off x="6240232" y="2777395"/>
            <a:ext cx="2591851" cy="1525225"/>
            <a:chOff x="522273" y="1690688"/>
            <a:chExt cx="4400799" cy="2737510"/>
          </a:xfrm>
        </p:grpSpPr>
        <p:cxnSp>
          <p:nvCxnSpPr>
            <p:cNvPr id="183" name="Straight Connector 18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522273" y="2265832"/>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86" name="Oval 185"/>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7" name="Oval 186"/>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88" name="Oval 187"/>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89" name="Oval 188"/>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0" name="Oval 189"/>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1" name="Oval 190"/>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2" name="Oval 191"/>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3" name="Oval 192"/>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4" name="Oval 193"/>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195" name="Oval 194"/>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6" name="Oval 195"/>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rgbClr val="FF0000"/>
                </a:solidFill>
              </a:endParaRPr>
            </a:p>
          </p:txBody>
        </p:sp>
        <p:sp>
          <p:nvSpPr>
            <p:cNvPr id="197" name="Oval 196"/>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98" name="Rectangle 197"/>
                <p:cNvSpPr/>
                <p:nvPr/>
              </p:nvSpPr>
              <p:spPr>
                <a:xfrm>
                  <a:off x="4449635" y="3599591"/>
                  <a:ext cx="473437"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99" name="Rectangle 19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0" name="Rectangle 19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1" name="Rectangle 20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202" name="Rectangle 20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pSp>
      <p:grpSp>
        <p:nvGrpSpPr>
          <p:cNvPr id="203" name="Group 202"/>
          <p:cNvGrpSpPr/>
          <p:nvPr/>
        </p:nvGrpSpPr>
        <p:grpSpPr>
          <a:xfrm>
            <a:off x="6299845" y="4365444"/>
            <a:ext cx="2517752" cy="1512682"/>
            <a:chOff x="601935" y="1690688"/>
            <a:chExt cx="4274985" cy="2714997"/>
          </a:xfrm>
        </p:grpSpPr>
        <p:cxnSp>
          <p:nvCxnSpPr>
            <p:cNvPr id="204" name="Straight Connector 203"/>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6" name="Rectangle 205"/>
                <p:cNvSpPr/>
                <p:nvPr/>
              </p:nvSpPr>
              <p:spPr>
                <a:xfrm>
                  <a:off x="601935" y="2299234"/>
                  <a:ext cx="991497" cy="828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1200" dirty="0"/>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207" name="Oval 206"/>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8" name="Oval 207"/>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09" name="Multiply 208"/>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0" name="Multiply 209"/>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1" name="Multiply 210"/>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2" name="Multiply 211"/>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3" name="Oval 212"/>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4" name="Oval 213"/>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5" name="Oval 214"/>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16" name="Multiply 215"/>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7" name="Multiply 216"/>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218" name="Oval 217"/>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9" name="Rectangle 218"/>
                <p:cNvSpPr/>
                <p:nvPr/>
              </p:nvSpPr>
              <p:spPr>
                <a:xfrm>
                  <a:off x="4403482" y="3577078"/>
                  <a:ext cx="473438" cy="828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sz="2400" dirty="0"/>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220" name="Oval 219"/>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1" name="Oval 220"/>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2" name="Oval 221"/>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sp>
          <p:nvSpPr>
            <p:cNvPr id="223" name="Oval 222"/>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p>
          </p:txBody>
        </p:sp>
      </p:grpSp>
      <p:cxnSp>
        <p:nvCxnSpPr>
          <p:cNvPr id="34" name="Straight Arrow Connector 33"/>
          <p:cNvCxnSpPr>
            <a:stCxn id="27" idx="3"/>
          </p:cNvCxnSpPr>
          <p:nvPr/>
        </p:nvCxnSpPr>
        <p:spPr>
          <a:xfrm flipV="1">
            <a:off x="4357497" y="2055521"/>
            <a:ext cx="1691474" cy="1701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7" idx="3"/>
          </p:cNvCxnSpPr>
          <p:nvPr/>
        </p:nvCxnSpPr>
        <p:spPr>
          <a:xfrm flipV="1">
            <a:off x="4357497" y="3683598"/>
            <a:ext cx="1785598" cy="7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7" idx="3"/>
          </p:cNvCxnSpPr>
          <p:nvPr/>
        </p:nvCxnSpPr>
        <p:spPr>
          <a:xfrm>
            <a:off x="4357496" y="3757018"/>
            <a:ext cx="1700472" cy="1451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995943" y="1917350"/>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1</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39" name="Rectangle 38"/>
              <p:cNvSpPr>
                <a:spLocks noRot="1" noChangeAspect="1" noMove="1" noResize="1" noEditPoints="1" noAdjustHandles="1" noChangeArrowheads="1" noChangeShapeType="1" noTextEdit="1"/>
              </p:cNvSpPr>
              <p:nvPr/>
            </p:nvSpPr>
            <p:spPr>
              <a:xfrm>
                <a:off x="6661257" y="1413467"/>
                <a:ext cx="1187697" cy="55976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5172254" y="3297816"/>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2</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0" name="Rectangle 39"/>
              <p:cNvSpPr>
                <a:spLocks noRot="1" noChangeAspect="1" noMove="1" noResize="1" noEditPoints="1" noAdjustHandles="1" noChangeArrowheads="1" noChangeShapeType="1" noTextEdit="1"/>
              </p:cNvSpPr>
              <p:nvPr/>
            </p:nvSpPr>
            <p:spPr>
              <a:xfrm>
                <a:off x="6896338" y="3254088"/>
                <a:ext cx="1187697" cy="55976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840548" y="4789944"/>
                <a:ext cx="958276"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h</m:t>
                          </m:r>
                        </m:e>
                        <m:sub>
                          <m:r>
                            <a:rPr lang="en-US" sz="1800" i="1" dirty="0">
                              <a:latin typeface="Cambria Math" panose="02040503050406030204" pitchFamily="18" charset="0"/>
                            </a:rPr>
                            <m:t>𝜃</m:t>
                          </m:r>
                        </m:sub>
                        <m:sup>
                          <m:d>
                            <m:dPr>
                              <m:ctrlPr>
                                <a:rPr lang="en-US" sz="1800" i="1" dirty="0">
                                  <a:latin typeface="Cambria Math" panose="02040503050406030204" pitchFamily="18" charset="0"/>
                                </a:rPr>
                              </m:ctrlPr>
                            </m:dPr>
                            <m:e>
                              <m:r>
                                <a:rPr lang="en-US" sz="1800" i="1" dirty="0">
                                  <a:latin typeface="Cambria Math" panose="02040503050406030204" pitchFamily="18" charset="0"/>
                                </a:rPr>
                                <m:t>3</m:t>
                              </m:r>
                            </m:e>
                          </m:d>
                        </m:sup>
                      </m:sSubSup>
                      <m:d>
                        <m:dPr>
                          <m:ctrlPr>
                            <a:rPr lang="en-US" sz="1800" i="1" dirty="0">
                              <a:latin typeface="Cambria Math" panose="02040503050406030204" pitchFamily="18" charset="0"/>
                            </a:rPr>
                          </m:ctrlPr>
                        </m:dPr>
                        <m:e>
                          <m:r>
                            <a:rPr lang="en-US" sz="1800" i="1" dirty="0">
                              <a:latin typeface="Cambria Math" panose="02040503050406030204" pitchFamily="18" charset="0"/>
                            </a:rPr>
                            <m:t>𝑥</m:t>
                          </m:r>
                        </m:e>
                      </m:d>
                    </m:oMath>
                  </m:oMathPara>
                </a14:m>
                <a:endParaRPr lang="en-US" sz="1800" dirty="0"/>
              </a:p>
            </p:txBody>
          </p:sp>
        </mc:Choice>
        <mc:Fallback xmlns="">
          <p:sp>
            <p:nvSpPr>
              <p:cNvPr id="41" name="Rectangle 40"/>
              <p:cNvSpPr>
                <a:spLocks noRot="1" noChangeAspect="1" noMove="1" noResize="1" noEditPoints="1" noAdjustHandles="1" noChangeArrowheads="1" noChangeShapeType="1" noTextEdit="1"/>
              </p:cNvSpPr>
              <p:nvPr/>
            </p:nvSpPr>
            <p:spPr>
              <a:xfrm>
                <a:off x="6454064" y="5243592"/>
                <a:ext cx="1187697" cy="559769"/>
              </a:xfrm>
              <a:prstGeom prst="rect">
                <a:avLst/>
              </a:prstGeom>
              <a:blipFill>
                <a:blip r:embed="rId13"/>
                <a:stretch>
                  <a:fillRect/>
                </a:stretch>
              </a:blipFill>
            </p:spPr>
            <p:txBody>
              <a:bodyPr/>
              <a:lstStyle/>
              <a:p>
                <a:r>
                  <a:rPr lang="en-US">
                    <a:noFill/>
                  </a:rPr>
                  <a:t> </a:t>
                </a:r>
              </a:p>
            </p:txBody>
          </p:sp>
        </mc:Fallback>
      </mc:AlternateContent>
      <p:sp>
        <p:nvSpPr>
          <p:cNvPr id="229"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3772854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000" dirty="0"/>
                  <a:t>Train a logistic regression classifier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r>
                  <a:rPr lang="en-US" sz="3000" dirty="0"/>
                  <a:t> for each class </a:t>
                </a:r>
                <a14:m>
                  <m:oMath xmlns:m="http://schemas.openxmlformats.org/officeDocument/2006/math">
                    <m:r>
                      <a:rPr lang="en-US" sz="3000" i="1" dirty="0">
                        <a:latin typeface="Cambria Math" panose="02040503050406030204" pitchFamily="18" charset="0"/>
                      </a:rPr>
                      <m:t>𝑖</m:t>
                    </m:r>
                  </m:oMath>
                </a14:m>
                <a:r>
                  <a:rPr lang="en-US" sz="3000" dirty="0"/>
                  <a:t> to predict the probability that </a:t>
                </a:r>
                <a14:m>
                  <m:oMath xmlns:m="http://schemas.openxmlformats.org/officeDocument/2006/math">
                    <m:r>
                      <a:rPr lang="en-US" sz="3000" i="1" dirty="0">
                        <a:latin typeface="Cambria Math" panose="02040503050406030204" pitchFamily="18" charset="0"/>
                      </a:rPr>
                      <m:t>𝑦</m:t>
                    </m:r>
                    <m:r>
                      <a:rPr lang="en-US" sz="3000" i="1" dirty="0">
                        <a:latin typeface="Cambria Math" panose="02040503050406030204" pitchFamily="18" charset="0"/>
                      </a:rPr>
                      <m:t>=</m:t>
                    </m:r>
                    <m:r>
                      <a:rPr lang="en-US" sz="3000" i="1" dirty="0">
                        <a:latin typeface="Cambria Math" panose="02040503050406030204" pitchFamily="18" charset="0"/>
                      </a:rPr>
                      <m:t>𝑖</m:t>
                    </m:r>
                  </m:oMath>
                </a14:m>
                <a:endParaRPr lang="en-US" sz="3000" dirty="0"/>
              </a:p>
              <a:p>
                <a:endParaRPr lang="en-US" sz="3000" dirty="0"/>
              </a:p>
              <a:p>
                <a:r>
                  <a:rPr lang="en-US" sz="3000" dirty="0"/>
                  <a:t>Given a new input </a:t>
                </a:r>
                <a14:m>
                  <m:oMath xmlns:m="http://schemas.openxmlformats.org/officeDocument/2006/math">
                    <m:r>
                      <a:rPr lang="en-US" sz="3000" i="1" dirty="0">
                        <a:latin typeface="Cambria Math" panose="02040503050406030204" pitchFamily="18" charset="0"/>
                      </a:rPr>
                      <m:t>𝑥</m:t>
                    </m:r>
                  </m:oMath>
                </a14:m>
                <a:r>
                  <a:rPr lang="en-US" sz="3000" dirty="0"/>
                  <a:t>, pick the class </a:t>
                </a:r>
                <a14:m>
                  <m:oMath xmlns:m="http://schemas.openxmlformats.org/officeDocument/2006/math">
                    <m:r>
                      <a:rPr lang="en-US" sz="3000" i="1" dirty="0">
                        <a:latin typeface="Cambria Math" panose="02040503050406030204" pitchFamily="18" charset="0"/>
                      </a:rPr>
                      <m:t>𝑖</m:t>
                    </m:r>
                    <m:r>
                      <a:rPr lang="en-US" sz="3000" i="1" dirty="0">
                        <a:latin typeface="Cambria Math" panose="02040503050406030204" pitchFamily="18" charset="0"/>
                      </a:rPr>
                      <m:t> </m:t>
                    </m:r>
                  </m:oMath>
                </a14:m>
                <a:r>
                  <a:rPr lang="en-US" sz="3000" dirty="0"/>
                  <a:t>that maximizes</a:t>
                </a:r>
              </a:p>
              <a:p>
                <a:pPr marL="0" indent="0" algn="ctr">
                  <a:buNone/>
                </a:pPr>
                <a14:m>
                  <m:oMath xmlns:m="http://schemas.openxmlformats.org/officeDocument/2006/math">
                    <m:limLow>
                      <m:limLowPr>
                        <m:ctrlPr>
                          <a:rPr lang="en-US" sz="3000" i="1" dirty="0">
                            <a:latin typeface="Cambria Math" panose="02040503050406030204" pitchFamily="18" charset="0"/>
                          </a:rPr>
                        </m:ctrlPr>
                      </m:limLowPr>
                      <m:e>
                        <m:r>
                          <m:rPr>
                            <m:sty m:val="p"/>
                          </m:rPr>
                          <a:rPr lang="en-US" sz="3000" dirty="0">
                            <a:latin typeface="Cambria Math" panose="02040503050406030204" pitchFamily="18" charset="0"/>
                          </a:rPr>
                          <m:t>max</m:t>
                        </m:r>
                      </m:e>
                      <m:lim>
                        <m:r>
                          <m:rPr>
                            <m:sty m:val="p"/>
                          </m:rPr>
                          <a:rPr lang="en-US" sz="3000" dirty="0">
                            <a:latin typeface="Cambria Math" panose="02040503050406030204" pitchFamily="18" charset="0"/>
                          </a:rPr>
                          <m:t>i</m:t>
                        </m:r>
                      </m:lim>
                    </m:limLow>
                  </m:oMath>
                </a14:m>
                <a:r>
                  <a:rPr lang="en-US" sz="3000" dirty="0"/>
                  <a:t>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5" t="-126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467307" y="5726907"/>
            <a:ext cx="1676693" cy="273844"/>
          </a:xfrm>
        </p:spPr>
        <p:txBody>
          <a:bodyPr/>
          <a:lstStyle/>
          <a:p>
            <a:pPr>
              <a:defRPr/>
            </a:pPr>
            <a:r>
              <a:rPr lang="en-US" sz="1050" dirty="0"/>
              <a:t>Slide credit: Andrew Ng </a:t>
            </a:r>
          </a:p>
        </p:txBody>
      </p:sp>
    </p:spTree>
    <p:extLst>
      <p:ext uri="{BB962C8B-B14F-4D97-AF65-F5344CB8AC3E}">
        <p14:creationId xmlns:p14="http://schemas.microsoft.com/office/powerpoint/2010/main" val="18392735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6363816" cy="850106"/>
          </a:xfrm>
        </p:spPr>
        <p:txBody>
          <a:bodyPr/>
          <a:lstStyle/>
          <a:p>
            <a:r>
              <a:rPr lang="en-US" b="1" dirty="0" smtClean="0"/>
              <a:t>How does logistic regression handle missing values?</a:t>
            </a:r>
            <a:endParaRPr lang="en-US" b="1" dirty="0"/>
          </a:p>
        </p:txBody>
      </p:sp>
      <p:sp>
        <p:nvSpPr>
          <p:cNvPr id="3" name="Content Placeholder 2"/>
          <p:cNvSpPr>
            <a:spLocks noGrp="1"/>
          </p:cNvSpPr>
          <p:nvPr>
            <p:ph idx="1"/>
          </p:nvPr>
        </p:nvSpPr>
        <p:spPr/>
        <p:txBody>
          <a:bodyPr>
            <a:normAutofit lnSpcReduction="10000"/>
          </a:bodyPr>
          <a:lstStyle/>
          <a:p>
            <a:r>
              <a:rPr lang="en-US" dirty="0"/>
              <a:t>Replace missing values with column averages (i.e. replace missing values in feature 1 with the average for feature 1).</a:t>
            </a:r>
          </a:p>
          <a:p>
            <a:r>
              <a:rPr lang="en-US" dirty="0"/>
              <a:t>Replace missing values with column medians.</a:t>
            </a:r>
          </a:p>
          <a:p>
            <a:r>
              <a:rPr lang="en-US" dirty="0"/>
              <a:t>Impute missing values using the other features.</a:t>
            </a:r>
          </a:p>
          <a:p>
            <a:r>
              <a:rPr lang="en-US" dirty="0"/>
              <a:t>Remove records that are missing features.</a:t>
            </a:r>
          </a:p>
          <a:p>
            <a:r>
              <a:rPr lang="en-US" dirty="0"/>
              <a:t>Use a machine learning technique that uses classification trees, e.g</a:t>
            </a:r>
            <a:r>
              <a:rPr lang="en-US" dirty="0" smtClean="0"/>
              <a:t>. Decision tree</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52</a:t>
            </a:fld>
            <a:endParaRPr lang="en-US"/>
          </a:p>
        </p:txBody>
      </p:sp>
    </p:spTree>
    <p:extLst>
      <p:ext uri="{BB962C8B-B14F-4D97-AF65-F5344CB8AC3E}">
        <p14:creationId xmlns:p14="http://schemas.microsoft.com/office/powerpoint/2010/main" val="41568736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6361"/>
            <a:ext cx="6120680" cy="850106"/>
          </a:xfrm>
        </p:spPr>
        <p:txBody>
          <a:bodyPr/>
          <a:lstStyle/>
          <a:p>
            <a:r>
              <a:rPr lang="en-US" b="1" dirty="0" smtClean="0"/>
              <a:t>Logistic Regression Applications</a:t>
            </a:r>
            <a:endParaRPr lang="en-US" b="1" dirty="0"/>
          </a:p>
        </p:txBody>
      </p:sp>
      <p:sp>
        <p:nvSpPr>
          <p:cNvPr id="3" name="Content Placeholder 2"/>
          <p:cNvSpPr>
            <a:spLocks noGrp="1"/>
          </p:cNvSpPr>
          <p:nvPr>
            <p:ph idx="1"/>
          </p:nvPr>
        </p:nvSpPr>
        <p:spPr/>
        <p:txBody>
          <a:bodyPr/>
          <a:lstStyle/>
          <a:p>
            <a:r>
              <a:rPr lang="en-US" b="1" dirty="0"/>
              <a:t>Credit Card Fraud</a:t>
            </a:r>
            <a:r>
              <a:rPr lang="en-US" dirty="0"/>
              <a:t> : Predicting if a given credit card transaction is fraud or not</a:t>
            </a:r>
          </a:p>
          <a:p>
            <a:r>
              <a:rPr lang="en-US" b="1" dirty="0"/>
              <a:t>Health</a:t>
            </a:r>
            <a:r>
              <a:rPr lang="en-US" dirty="0"/>
              <a:t> : Predicting if a given mass of tissue is benign or malignant</a:t>
            </a:r>
          </a:p>
          <a:p>
            <a:r>
              <a:rPr lang="en-US" b="1" dirty="0"/>
              <a:t>Marketing</a:t>
            </a:r>
            <a:r>
              <a:rPr lang="en-US" dirty="0"/>
              <a:t> : Predicting if a given user will buy an insurance product or not</a:t>
            </a:r>
          </a:p>
          <a:p>
            <a:r>
              <a:rPr lang="en-US" b="1" dirty="0"/>
              <a:t>Banking</a:t>
            </a:r>
            <a:r>
              <a:rPr lang="en-US" dirty="0"/>
              <a:t> : Predicting if a customer will default on a loan.</a:t>
            </a:r>
          </a:p>
          <a:p>
            <a:endParaRPr lang="en-US" dirty="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53</a:t>
            </a:fld>
            <a:endParaRPr lang="en-US"/>
          </a:p>
        </p:txBody>
      </p:sp>
    </p:spTree>
    <p:extLst>
      <p:ext uri="{BB962C8B-B14F-4D97-AF65-F5344CB8AC3E}">
        <p14:creationId xmlns:p14="http://schemas.microsoft.com/office/powerpoint/2010/main" val="3760338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sz="4000" b="1" spc="-150" dirty="0">
                <a:latin typeface="Arial" pitchFamily="34" charset="0"/>
                <a:cs typeface="Arial" pitchFamily="34" charset="0"/>
              </a:rPr>
              <a:t>Class Imbalance Problem</a:t>
            </a:r>
          </a:p>
        </p:txBody>
      </p:sp>
      <p:sp>
        <p:nvSpPr>
          <p:cNvPr id="3075" name="Rectangle 3"/>
          <p:cNvSpPr>
            <a:spLocks noGrp="1" noChangeArrowheads="1"/>
          </p:cNvSpPr>
          <p:nvPr>
            <p:ph type="body" idx="1"/>
          </p:nvPr>
        </p:nvSpPr>
        <p:spPr/>
        <p:txBody>
          <a:bodyPr/>
          <a:lstStyle/>
          <a:p>
            <a:r>
              <a:rPr lang="en-US" altLang="en-US" dirty="0" smtClean="0"/>
              <a:t>Find </a:t>
            </a:r>
            <a:r>
              <a:rPr lang="en-US" altLang="en-US" dirty="0"/>
              <a:t>needle in haystack</a:t>
            </a:r>
          </a:p>
          <a:p>
            <a:r>
              <a:rPr lang="en-US" altLang="en-US" dirty="0" smtClean="0"/>
              <a:t>Lots of classification problems where the classes are skewed (more records from one class than another)</a:t>
            </a:r>
          </a:p>
          <a:p>
            <a:pPr lvl="1"/>
            <a:r>
              <a:rPr lang="en-US" altLang="en-US" dirty="0" smtClean="0"/>
              <a:t>Credit card fraud</a:t>
            </a:r>
          </a:p>
          <a:p>
            <a:pPr lvl="1"/>
            <a:r>
              <a:rPr lang="en-US" altLang="en-US" dirty="0" smtClean="0"/>
              <a:t>Intrusion detection</a:t>
            </a:r>
          </a:p>
          <a:p>
            <a:pPr lvl="1"/>
            <a:r>
              <a:rPr lang="en-US" altLang="en-US" dirty="0" smtClean="0"/>
              <a:t>Defective products in manufacturing assembly line</a:t>
            </a:r>
          </a:p>
          <a:p>
            <a:endParaRPr lang="en-US" altLang="en-US" dirty="0" smtClean="0"/>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54</a:t>
            </a:fld>
            <a:endParaRPr lang="en-US"/>
          </a:p>
        </p:txBody>
      </p:sp>
    </p:spTree>
    <p:extLst>
      <p:ext uri="{BB962C8B-B14F-4D97-AF65-F5344CB8AC3E}">
        <p14:creationId xmlns:p14="http://schemas.microsoft.com/office/powerpoint/2010/main" val="19577357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0094"/>
            <a:ext cx="8458200" cy="850106"/>
          </a:xfrm>
        </p:spPr>
        <p:txBody>
          <a:bodyPr>
            <a:normAutofit fontScale="90000"/>
          </a:bodyPr>
          <a:lstStyle/>
          <a:p>
            <a:r>
              <a:rPr lang="en-US" b="1" dirty="0" smtClean="0"/>
              <a:t>Approaches to solve Class imbalance problem</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Up-sample </a:t>
            </a:r>
            <a:r>
              <a:rPr lang="en-US" dirty="0"/>
              <a:t>minority </a:t>
            </a:r>
            <a:r>
              <a:rPr lang="en-US" dirty="0" smtClean="0"/>
              <a:t>class</a:t>
            </a:r>
          </a:p>
          <a:p>
            <a:pPr lvl="1"/>
            <a:r>
              <a:rPr lang="en-US" dirty="0"/>
              <a:t>randomly duplicating observations from a minority class</a:t>
            </a:r>
          </a:p>
          <a:p>
            <a:r>
              <a:rPr lang="en-US" dirty="0"/>
              <a:t>Down-sample majority </a:t>
            </a:r>
            <a:r>
              <a:rPr lang="en-US" dirty="0" smtClean="0"/>
              <a:t>class</a:t>
            </a:r>
          </a:p>
          <a:p>
            <a:pPr lvl="1"/>
            <a:r>
              <a:rPr lang="en-US" dirty="0"/>
              <a:t>removing random observations.</a:t>
            </a:r>
          </a:p>
          <a:p>
            <a:r>
              <a:rPr lang="en-US" dirty="0"/>
              <a:t>Generate Synthetic </a:t>
            </a:r>
            <a:r>
              <a:rPr lang="en-US" dirty="0" smtClean="0"/>
              <a:t>Samples</a:t>
            </a:r>
          </a:p>
          <a:p>
            <a:pPr lvl="1"/>
            <a:r>
              <a:rPr lang="en-US" dirty="0"/>
              <a:t>new samples based on the distances between the point and its nearest </a:t>
            </a:r>
            <a:r>
              <a:rPr lang="en-US" dirty="0" smtClean="0"/>
              <a:t>neighbors</a:t>
            </a:r>
            <a:endParaRPr lang="en-US" dirty="0"/>
          </a:p>
          <a:p>
            <a:r>
              <a:rPr lang="en-US" dirty="0"/>
              <a:t>Change the performance </a:t>
            </a:r>
            <a:r>
              <a:rPr lang="en-US" dirty="0" smtClean="0"/>
              <a:t>metric</a:t>
            </a:r>
          </a:p>
          <a:p>
            <a:pPr lvl="1"/>
            <a:r>
              <a:rPr lang="en-US" dirty="0" smtClean="0"/>
              <a:t>Use </a:t>
            </a:r>
            <a:r>
              <a:rPr lang="en-US" dirty="0"/>
              <a:t>Recall, Precision or ROC </a:t>
            </a:r>
            <a:r>
              <a:rPr lang="en-US" dirty="0" smtClean="0"/>
              <a:t>curves instead of accuracy</a:t>
            </a:r>
            <a:endParaRPr lang="en-US" dirty="0"/>
          </a:p>
          <a:p>
            <a:r>
              <a:rPr lang="en-US" dirty="0"/>
              <a:t>Try different </a:t>
            </a:r>
            <a:r>
              <a:rPr lang="en-US" dirty="0" smtClean="0"/>
              <a:t>algorithms</a:t>
            </a:r>
          </a:p>
          <a:p>
            <a:pPr lvl="1"/>
            <a:r>
              <a:rPr lang="en-US" dirty="0"/>
              <a:t>Some algorithms as Support Vector Machines and Tree-Based algorithms </a:t>
            </a:r>
            <a:r>
              <a:rPr lang="en-US" dirty="0" smtClean="0"/>
              <a:t>may work better with </a:t>
            </a:r>
            <a:r>
              <a:rPr lang="en-US" dirty="0"/>
              <a:t>imbalanced classes.</a:t>
            </a:r>
          </a:p>
          <a:p>
            <a:endParaRPr lang="en-US" dirty="0"/>
          </a:p>
        </p:txBody>
      </p:sp>
      <p:sp>
        <p:nvSpPr>
          <p:cNvPr id="4" name="Slide Number Placeholder 3"/>
          <p:cNvSpPr>
            <a:spLocks noGrp="1"/>
          </p:cNvSpPr>
          <p:nvPr>
            <p:ph type="sldNum" sz="quarter" idx="12"/>
          </p:nvPr>
        </p:nvSpPr>
        <p:spPr/>
        <p:txBody>
          <a:bodyPr/>
          <a:lstStyle/>
          <a:p>
            <a:pPr>
              <a:defRPr/>
            </a:pPr>
            <a:fld id="{5D19FABE-2752-4AB0-9F65-50DED973DDD4}" type="slidenum">
              <a:rPr lang="en-US" smtClean="0"/>
              <a:pPr>
                <a:defRPr/>
              </a:pPr>
              <a:t>55</a:t>
            </a:fld>
            <a:endParaRPr lang="en-US"/>
          </a:p>
        </p:txBody>
      </p:sp>
    </p:spTree>
    <p:extLst>
      <p:ext uri="{BB962C8B-B14F-4D97-AF65-F5344CB8AC3E}">
        <p14:creationId xmlns:p14="http://schemas.microsoft.com/office/powerpoint/2010/main" val="9588595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66800" y="3733800"/>
            <a:ext cx="6324600" cy="1143000"/>
          </a:xfrm>
        </p:spPr>
        <p:txBody>
          <a:bodyPr/>
          <a:lstStyle/>
          <a:p>
            <a:r>
              <a:rPr lang="en-US" dirty="0" smtClean="0"/>
              <a:t>Python Implementation Demo</a:t>
            </a:r>
            <a:endParaRPr lang="en-US" dirty="0"/>
          </a:p>
        </p:txBody>
      </p:sp>
    </p:spTree>
    <p:extLst>
      <p:ext uri="{BB962C8B-B14F-4D97-AF65-F5344CB8AC3E}">
        <p14:creationId xmlns:p14="http://schemas.microsoft.com/office/powerpoint/2010/main" val="13406151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Logistic regression (Classification)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774281"/>
              </a:xfrm>
            </p:spPr>
            <p:txBody>
              <a:bodyPr>
                <a:normAutofit fontScale="62500" lnSpcReduction="20000"/>
              </a:bodyPr>
              <a:lstStyle/>
              <a:p>
                <a:r>
                  <a:rPr lang="en-US" sz="3450" b="1" dirty="0">
                    <a:solidFill>
                      <a:srgbClr val="0070C0"/>
                    </a:solidFill>
                  </a:rPr>
                  <a:t>Model</a:t>
                </a:r>
                <a:endParaRPr lang="en-US" sz="2400" b="1" dirty="0">
                  <a:solidFill>
                    <a:srgbClr val="0070C0"/>
                  </a:solidFill>
                </a:endParaRPr>
              </a:p>
              <a:p>
                <a:pPr marL="0" indent="0" algn="ctr">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𝑌</m:t>
                        </m:r>
                        <m:r>
                          <a:rPr lang="en-US" sz="2400" i="1" dirty="0">
                            <a:latin typeface="Cambria Math" panose="02040503050406030204" pitchFamily="18" charset="0"/>
                          </a:rPr>
                          <m:t>=1</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2</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𝑛</m:t>
                            </m:r>
                          </m:sub>
                        </m:sSub>
                      </m:e>
                    </m:d>
                    <m:r>
                      <a:rPr lang="en-US" sz="2400" i="1" dirty="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1</m:t>
                        </m:r>
                      </m:num>
                      <m:den>
                        <m:r>
                          <a:rPr lang="en-US" sz="2400" i="1" dirty="0">
                            <a:latin typeface="Cambria Math" panose="02040503050406030204" pitchFamily="18" charset="0"/>
                            <a:ea typeface="Cambria Math" panose="02040503050406030204" pitchFamily="18" charset="0"/>
                          </a:rPr>
                          <m:t>1+</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𝑒</m:t>
                            </m:r>
                          </m:e>
                          <m:sup>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𝜃</m:t>
                                </m:r>
                              </m:e>
                              <m:sup>
                                <m:r>
                                  <a:rPr lang="en-US" sz="2400" i="1" dirty="0">
                                    <a:latin typeface="Cambria Math" panose="02040503050406030204" pitchFamily="18" charset="0"/>
                                    <a:ea typeface="Cambria Math" panose="02040503050406030204" pitchFamily="18" charset="0"/>
                                  </a:rPr>
                                  <m:t>⊤</m:t>
                                </m:r>
                              </m:sup>
                            </m:sSup>
                            <m:r>
                              <a:rPr lang="en-US" sz="2400" i="1" dirty="0">
                                <a:latin typeface="Cambria Math" panose="02040503050406030204" pitchFamily="18" charset="0"/>
                                <a:ea typeface="Cambria Math" panose="02040503050406030204" pitchFamily="18" charset="0"/>
                              </a:rPr>
                              <m:t>𝑥</m:t>
                            </m:r>
                          </m:sup>
                        </m:sSup>
                      </m:den>
                    </m:f>
                  </m:oMath>
                </a14:m>
                <a:r>
                  <a:rPr lang="en-US" sz="2400" dirty="0">
                    <a:ea typeface="Cambria Math" panose="02040503050406030204" pitchFamily="18" charset="0"/>
                  </a:rPr>
                  <a:t> </a:t>
                </a:r>
              </a:p>
              <a:p>
                <a:r>
                  <a:rPr lang="en-US" sz="345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panose="02040503050406030204" pitchFamily="18" charset="0"/>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r>
                        <a:rPr lang="en-US" sz="2400" dirty="0">
                          <a:latin typeface="Cambria Math" panose="02040503050406030204" pitchFamily="18" charset="0"/>
                        </a:rPr>
                        <m:t>         </m:t>
                      </m:r>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=1</m:t>
                              </m:r>
                            </m:e>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1−</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i="1"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=0</m:t>
                              </m:r>
                            </m:e>
                          </m:eqArr>
                        </m:e>
                      </m:d>
                    </m:oMath>
                  </m:oMathPara>
                </a14:m>
                <a:endParaRPr lang="en-US" sz="2400" dirty="0"/>
              </a:p>
              <a:p>
                <a:r>
                  <a:rPr lang="en-US" sz="3450" b="1" dirty="0">
                    <a:solidFill>
                      <a:srgbClr val="0070C0"/>
                    </a:solidFill>
                  </a:rPr>
                  <a:t>Learning</a:t>
                </a:r>
              </a:p>
              <a:p>
                <a:pPr marL="0" lvl="1" indent="0">
                  <a:spcBef>
                    <a:spcPts val="750"/>
                  </a:spcBef>
                  <a:buNone/>
                </a:pPr>
                <a:r>
                  <a:rPr lang="en-US" sz="2700" dirty="0"/>
                  <a:t>Gradient descent: </a:t>
                </a:r>
                <a:r>
                  <a:rPr lang="en-US" sz="2550" dirty="0"/>
                  <a:t>Repeat {</a:t>
                </a:r>
                <a14:m>
                  <m:oMath xmlns:m="http://schemas.openxmlformats.org/officeDocument/2006/math">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 ≔</m:t>
                    </m:r>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m:t>
                    </m:r>
                    <m:r>
                      <a:rPr lang="en-US" sz="2550" i="1">
                        <a:latin typeface="Cambria Math" panose="02040503050406030204" pitchFamily="18" charset="0"/>
                      </a:rPr>
                      <m:t>𝛼</m:t>
                    </m:r>
                    <m:f>
                      <m:fPr>
                        <m:ctrlPr>
                          <a:rPr lang="en-US" sz="2550" i="1">
                            <a:latin typeface="Cambria Math" panose="02040503050406030204" pitchFamily="18" charset="0"/>
                          </a:rPr>
                        </m:ctrlPr>
                      </m:fPr>
                      <m:num>
                        <m:r>
                          <a:rPr lang="en-US" sz="2550" i="1">
                            <a:latin typeface="Cambria Math" panose="02040503050406030204" pitchFamily="18" charset="0"/>
                          </a:rPr>
                          <m:t>1</m:t>
                        </m:r>
                      </m:num>
                      <m:den>
                        <m:r>
                          <a:rPr lang="en-US" sz="2550" i="1">
                            <a:latin typeface="Cambria Math" panose="02040503050406030204" pitchFamily="18" charset="0"/>
                          </a:rPr>
                          <m:t>𝑚</m:t>
                        </m:r>
                      </m:den>
                    </m:f>
                    <m:nary>
                      <m:naryPr>
                        <m:chr m:val="∑"/>
                        <m:ctrlPr>
                          <a:rPr lang="en-US" sz="2550" i="1" dirty="0">
                            <a:latin typeface="Cambria Math" panose="02040503050406030204" pitchFamily="18" charset="0"/>
                          </a:rPr>
                        </m:ctrlPr>
                      </m:naryPr>
                      <m:sub>
                        <m:r>
                          <m:rPr>
                            <m:brk m:alnAt="23"/>
                          </m:rPr>
                          <a:rPr lang="en-US" sz="2550" i="1" dirty="0">
                            <a:latin typeface="Cambria Math" panose="02040503050406030204" pitchFamily="18" charset="0"/>
                          </a:rPr>
                          <m:t>𝑖</m:t>
                        </m:r>
                        <m:r>
                          <a:rPr lang="en-US" sz="2550" i="1" dirty="0">
                            <a:latin typeface="Cambria Math" panose="02040503050406030204" pitchFamily="18" charset="0"/>
                          </a:rPr>
                          <m:t>=1</m:t>
                        </m:r>
                      </m:sub>
                      <m:sup>
                        <m:r>
                          <a:rPr lang="en-US" sz="2550" i="1" dirty="0">
                            <a:latin typeface="Cambria Math" panose="02040503050406030204" pitchFamily="18" charset="0"/>
                          </a:rPr>
                          <m:t>𝑚</m:t>
                        </m:r>
                      </m:sup>
                      <m:e>
                        <m:d>
                          <m:dPr>
                            <m:ctrlPr>
                              <a:rPr lang="en-US" sz="2550" i="1" dirty="0">
                                <a:latin typeface="Cambria Math" panose="02040503050406030204" pitchFamily="18" charset="0"/>
                              </a:rPr>
                            </m:ctrlPr>
                          </m:dPr>
                          <m:e>
                            <m:sSub>
                              <m:sSubPr>
                                <m:ctrlPr>
                                  <a:rPr lang="en-US" sz="2550" i="1" dirty="0">
                                    <a:latin typeface="Cambria Math" panose="02040503050406030204" pitchFamily="18" charset="0"/>
                                  </a:rPr>
                                </m:ctrlPr>
                              </m:sSubPr>
                              <m:e>
                                <m:r>
                                  <a:rPr lang="en-US" sz="2550" i="1" dirty="0">
                                    <a:latin typeface="Cambria Math" panose="02040503050406030204" pitchFamily="18" charset="0"/>
                                  </a:rPr>
                                  <m:t>h</m:t>
                                </m:r>
                              </m:e>
                              <m:sub>
                                <m:r>
                                  <a:rPr lang="en-US" sz="2550" i="1" dirty="0">
                                    <a:latin typeface="Cambria Math" panose="02040503050406030204" pitchFamily="18" charset="0"/>
                                  </a:rPr>
                                  <m:t>𝜃</m:t>
                                </m:r>
                              </m:sub>
                            </m:sSub>
                            <m:d>
                              <m:dPr>
                                <m:ctrlPr>
                                  <a:rPr lang="en-US" sz="2550" i="1" dirty="0">
                                    <a:latin typeface="Cambria Math" panose="02040503050406030204" pitchFamily="18" charset="0"/>
                                  </a:rPr>
                                </m:ctrlPr>
                              </m:dPr>
                              <m:e>
                                <m:sSup>
                                  <m:sSupPr>
                                    <m:ctrlPr>
                                      <a:rPr lang="en-US" sz="2550" i="1" dirty="0">
                                        <a:latin typeface="Cambria Math" panose="02040503050406030204" pitchFamily="18" charset="0"/>
                                      </a:rPr>
                                    </m:ctrlPr>
                                  </m:sSupPr>
                                  <m:e>
                                    <m:r>
                                      <a:rPr lang="en-US" sz="2550" i="1" dirty="0">
                                        <a:latin typeface="Cambria Math" panose="02040503050406030204" pitchFamily="18" charset="0"/>
                                      </a:rPr>
                                      <m:t>𝑥</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r>
                              <a:rPr lang="en-US" sz="2550" i="1" dirty="0">
                                <a:latin typeface="Cambria Math" panose="02040503050406030204" pitchFamily="18" charset="0"/>
                              </a:rPr>
                              <m:t>−</m:t>
                            </m:r>
                            <m:sSup>
                              <m:sSupPr>
                                <m:ctrlPr>
                                  <a:rPr lang="en-US" sz="2550" i="1" dirty="0">
                                    <a:latin typeface="Cambria Math" panose="02040503050406030204" pitchFamily="18" charset="0"/>
                                  </a:rPr>
                                </m:ctrlPr>
                              </m:sSupPr>
                              <m:e>
                                <m:r>
                                  <a:rPr lang="en-US" sz="2550" i="1" dirty="0">
                                    <a:latin typeface="Cambria Math" panose="02040503050406030204" pitchFamily="18" charset="0"/>
                                  </a:rPr>
                                  <m:t>𝑦</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e>
                    </m:nary>
                    <m:sSubSup>
                      <m:sSubSupPr>
                        <m:ctrlPr>
                          <a:rPr lang="en-US" sz="2550" i="1" dirty="0">
                            <a:latin typeface="Cambria Math" panose="02040503050406030204" pitchFamily="18" charset="0"/>
                          </a:rPr>
                        </m:ctrlPr>
                      </m:sSubSupPr>
                      <m:e>
                        <m:r>
                          <a:rPr lang="en-US" sz="2550" i="1" dirty="0">
                            <a:latin typeface="Cambria Math" panose="02040503050406030204" pitchFamily="18" charset="0"/>
                          </a:rPr>
                          <m:t>𝑥</m:t>
                        </m:r>
                      </m:e>
                      <m:sub>
                        <m:r>
                          <a:rPr lang="en-US" sz="2550" i="1" dirty="0">
                            <a:latin typeface="Cambria Math" panose="02040503050406030204" pitchFamily="18" charset="0"/>
                          </a:rPr>
                          <m:t>𝑗</m:t>
                        </m:r>
                      </m:sub>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bSup>
                  </m:oMath>
                </a14:m>
                <a:r>
                  <a:rPr lang="en-US" sz="2550" dirty="0"/>
                  <a:t>}</a:t>
                </a:r>
              </a:p>
              <a:p>
                <a:pPr marL="0" indent="0">
                  <a:buNone/>
                </a:pPr>
                <a:endParaRPr lang="en-US" sz="2850" b="1" dirty="0">
                  <a:solidFill>
                    <a:srgbClr val="0070C0"/>
                  </a:solidFill>
                </a:endParaRPr>
              </a:p>
              <a:p>
                <a:r>
                  <a:rPr lang="en-US" sz="3450" b="1" dirty="0">
                    <a:solidFill>
                      <a:srgbClr val="0070C0"/>
                    </a:solidFill>
                  </a:rPr>
                  <a:t>Inference</a:t>
                </a:r>
                <a:endParaRPr lang="en-US" sz="2400" b="1" dirty="0">
                  <a:solidFill>
                    <a:srgbClr val="0070C0"/>
                  </a:solidFill>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𝑌</m:t>
                          </m:r>
                        </m:e>
                      </m:acc>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𝜃</m:t>
                                  </m:r>
                                </m:e>
                                <m:sup>
                                  <m:r>
                                    <a:rPr lang="en-US" sz="2400" i="1" dirty="0">
                                      <a:latin typeface="Cambria Math" panose="02040503050406030204" pitchFamily="18" charset="0"/>
                                    </a:rPr>
                                    <m:t>⊤</m:t>
                                  </m:r>
                                </m:sup>
                              </m:sSup>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sup>
                          </m:sSup>
                        </m:den>
                      </m:f>
                    </m:oMath>
                  </m:oMathPara>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774281"/>
              </a:xfrm>
              <a:blipFill rotWithShape="0">
                <a:blip r:embed="rId3"/>
                <a:stretch>
                  <a:fillRect l="-850" t="-27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57</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741920" y="3000240"/>
              <a:ext cx="1428840" cy="2858040"/>
            </p14:xfrm>
          </p:contentPart>
        </mc:Choice>
        <mc:Fallback xmlns="">
          <p:pic>
            <p:nvPicPr>
              <p:cNvPr id="5" name="Ink 4"/>
              <p:cNvPicPr/>
              <p:nvPr/>
            </p:nvPicPr>
            <p:blipFill>
              <a:blip r:embed="rId5"/>
              <a:stretch>
                <a:fillRect/>
              </a:stretch>
            </p:blipFill>
            <p:spPr>
              <a:xfrm>
                <a:off x="4732560" y="2990880"/>
                <a:ext cx="1447560" cy="2876760"/>
              </a:xfrm>
              <a:prstGeom prst="rect">
                <a:avLst/>
              </a:prstGeom>
            </p:spPr>
          </p:pic>
        </mc:Fallback>
      </mc:AlternateContent>
    </p:spTree>
    <p:extLst>
      <p:ext uri="{BB962C8B-B14F-4D97-AF65-F5344CB8AC3E}">
        <p14:creationId xmlns:p14="http://schemas.microsoft.com/office/powerpoint/2010/main" val="30874787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622180"/>
            <a:ext cx="7924799" cy="503758"/>
          </a:xfrm>
          <a:prstGeom prst="rect">
            <a:avLst/>
          </a:prstGeom>
        </p:spPr>
        <p:txBody>
          <a:bodyPr vert="horz" wrap="square" lIns="0" tIns="11206" rIns="0" bIns="0" rtlCol="0" anchor="ctr">
            <a:spAutoFit/>
          </a:bodyPr>
          <a:lstStyle/>
          <a:p>
            <a:pPr marL="11206">
              <a:spcBef>
                <a:spcPts val="88"/>
              </a:spcBef>
            </a:pPr>
            <a:r>
              <a:rPr spc="-4" dirty="0"/>
              <a:t>Generative </a:t>
            </a:r>
            <a:r>
              <a:rPr dirty="0"/>
              <a:t>vs. </a:t>
            </a:r>
            <a:r>
              <a:rPr spc="-4" dirty="0"/>
              <a:t>Discriminative</a:t>
            </a:r>
            <a:r>
              <a:rPr spc="35" dirty="0"/>
              <a:t> </a:t>
            </a:r>
            <a:r>
              <a:rPr spc="-4" dirty="0"/>
              <a:t>Classifiers</a:t>
            </a:r>
          </a:p>
        </p:txBody>
      </p:sp>
      <p:sp>
        <p:nvSpPr>
          <p:cNvPr id="3" name="object 3"/>
          <p:cNvSpPr txBox="1"/>
          <p:nvPr/>
        </p:nvSpPr>
        <p:spPr>
          <a:xfrm>
            <a:off x="1011585" y="1508312"/>
            <a:ext cx="6612591" cy="3019447"/>
          </a:xfrm>
          <a:prstGeom prst="rect">
            <a:avLst/>
          </a:prstGeom>
        </p:spPr>
        <p:txBody>
          <a:bodyPr vert="horz" wrap="square" lIns="0" tIns="11206" rIns="0" bIns="0" rtlCol="0">
            <a:spAutoFit/>
          </a:bodyPr>
          <a:lstStyle/>
          <a:p>
            <a:pPr marL="11206">
              <a:spcBef>
                <a:spcPts val="88"/>
              </a:spcBef>
            </a:pPr>
            <a:r>
              <a:rPr sz="1765" spc="-9" dirty="0">
                <a:latin typeface="Arial"/>
                <a:cs typeface="Arial"/>
              </a:rPr>
              <a:t>Training </a:t>
            </a:r>
            <a:r>
              <a:rPr sz="1765" spc="-4" dirty="0">
                <a:latin typeface="Arial"/>
                <a:cs typeface="Arial"/>
              </a:rPr>
              <a:t>classifiers </a:t>
            </a:r>
            <a:r>
              <a:rPr sz="1765" dirty="0">
                <a:latin typeface="Arial"/>
                <a:cs typeface="Arial"/>
              </a:rPr>
              <a:t>involves </a:t>
            </a:r>
            <a:r>
              <a:rPr sz="1765" spc="-4" dirty="0">
                <a:latin typeface="Arial"/>
                <a:cs typeface="Arial"/>
              </a:rPr>
              <a:t>estimating f: </a:t>
            </a:r>
            <a:r>
              <a:rPr sz="1765" dirty="0">
                <a:latin typeface="Arial"/>
                <a:cs typeface="Arial"/>
              </a:rPr>
              <a:t>X </a:t>
            </a:r>
            <a:r>
              <a:rPr sz="1765" spc="-865" dirty="0" smtClean="0">
                <a:latin typeface="Wingdings"/>
                <a:cs typeface="Wingdings"/>
              </a:rPr>
              <a:t></a:t>
            </a:r>
            <a:r>
              <a:rPr lang="en-IN" sz="1765" spc="-865" dirty="0" smtClean="0">
                <a:latin typeface="Wingdings"/>
                <a:cs typeface="Wingdings"/>
              </a:rPr>
              <a:t> </a:t>
            </a:r>
            <a:r>
              <a:rPr sz="1765" spc="-115" dirty="0" smtClean="0">
                <a:latin typeface="Arial"/>
                <a:cs typeface="Arial"/>
              </a:rPr>
              <a:t>Y</a:t>
            </a:r>
            <a:r>
              <a:rPr sz="1765" spc="-115" dirty="0">
                <a:latin typeface="Arial"/>
                <a:cs typeface="Arial"/>
              </a:rPr>
              <a:t>, </a:t>
            </a:r>
            <a:r>
              <a:rPr sz="1765" dirty="0">
                <a:latin typeface="Arial"/>
                <a:cs typeface="Arial"/>
              </a:rPr>
              <a:t>or</a:t>
            </a:r>
            <a:r>
              <a:rPr sz="1765" spc="115" dirty="0">
                <a:latin typeface="Arial"/>
                <a:cs typeface="Arial"/>
              </a:rPr>
              <a:t> </a:t>
            </a:r>
            <a:r>
              <a:rPr sz="1765" spc="-4" dirty="0">
                <a:latin typeface="Arial"/>
                <a:cs typeface="Arial"/>
              </a:rPr>
              <a:t>P(Y|X)</a:t>
            </a:r>
            <a:endParaRPr sz="1765" dirty="0">
              <a:latin typeface="Arial"/>
              <a:cs typeface="Arial"/>
            </a:endParaRPr>
          </a:p>
          <a:p>
            <a:pPr>
              <a:spcBef>
                <a:spcPts val="35"/>
              </a:spcBef>
            </a:pPr>
            <a:endParaRPr sz="1809" dirty="0">
              <a:latin typeface="Times New Roman"/>
              <a:cs typeface="Times New Roman"/>
            </a:endParaRPr>
          </a:p>
          <a:p>
            <a:pPr marL="11206"/>
            <a:r>
              <a:rPr sz="1765" spc="-4" dirty="0">
                <a:latin typeface="Arial"/>
                <a:cs typeface="Arial"/>
              </a:rPr>
              <a:t>Generative classifiers (e.g., Naïve</a:t>
            </a:r>
            <a:r>
              <a:rPr sz="1765" spc="4" dirty="0">
                <a:latin typeface="Arial"/>
                <a:cs typeface="Arial"/>
              </a:rPr>
              <a:t> </a:t>
            </a:r>
            <a:r>
              <a:rPr sz="1765" dirty="0">
                <a:latin typeface="Arial"/>
                <a:cs typeface="Arial"/>
              </a:rPr>
              <a:t>Bayes)</a:t>
            </a:r>
          </a:p>
          <a:p>
            <a:pPr marL="414640" indent="-403433">
              <a:buChar char="•"/>
              <a:tabLst>
                <a:tab pos="414079" algn="l"/>
                <a:tab pos="414640" algn="l"/>
              </a:tabLst>
            </a:pPr>
            <a:r>
              <a:rPr sz="1765" dirty="0">
                <a:latin typeface="Arial"/>
                <a:cs typeface="Arial"/>
              </a:rPr>
              <a:t>Assume some </a:t>
            </a:r>
            <a:r>
              <a:rPr sz="1765" spc="-4" dirty="0">
                <a:latin typeface="Arial"/>
                <a:cs typeface="Arial"/>
              </a:rPr>
              <a:t>functional form for P(X|Y), </a:t>
            </a:r>
            <a:r>
              <a:rPr sz="1765" dirty="0">
                <a:latin typeface="Arial"/>
                <a:cs typeface="Arial"/>
              </a:rPr>
              <a:t>P(X)</a:t>
            </a:r>
          </a:p>
          <a:p>
            <a:pPr marL="414640" indent="-403433">
              <a:buChar char="•"/>
              <a:tabLst>
                <a:tab pos="414079" algn="l"/>
                <a:tab pos="414640" algn="l"/>
              </a:tabLst>
            </a:pPr>
            <a:r>
              <a:rPr sz="1765" spc="-4" dirty="0">
                <a:latin typeface="Arial"/>
                <a:cs typeface="Arial"/>
              </a:rPr>
              <a:t>Estimate parameters </a:t>
            </a:r>
            <a:r>
              <a:rPr sz="1765" dirty="0">
                <a:latin typeface="Arial"/>
                <a:cs typeface="Arial"/>
              </a:rPr>
              <a:t>of </a:t>
            </a:r>
            <a:r>
              <a:rPr sz="1765" spc="-4" dirty="0">
                <a:latin typeface="Arial"/>
                <a:cs typeface="Arial"/>
              </a:rPr>
              <a:t>P(X|Y), </a:t>
            </a:r>
            <a:r>
              <a:rPr sz="1765" dirty="0">
                <a:latin typeface="Arial"/>
                <a:cs typeface="Arial"/>
              </a:rPr>
              <a:t>P(X) </a:t>
            </a:r>
            <a:r>
              <a:rPr sz="1765" spc="-4" dirty="0">
                <a:latin typeface="Arial"/>
                <a:cs typeface="Arial"/>
              </a:rPr>
              <a:t>directly from training</a:t>
            </a:r>
            <a:r>
              <a:rPr sz="1765" spc="88" dirty="0">
                <a:latin typeface="Arial"/>
                <a:cs typeface="Arial"/>
              </a:rPr>
              <a:t> </a:t>
            </a:r>
            <a:r>
              <a:rPr sz="1765" spc="-4" dirty="0">
                <a:latin typeface="Arial"/>
                <a:cs typeface="Arial"/>
              </a:rPr>
              <a:t>data</a:t>
            </a:r>
            <a:endParaRPr sz="1765" dirty="0">
              <a:latin typeface="Arial"/>
              <a:cs typeface="Arial"/>
            </a:endParaRPr>
          </a:p>
          <a:p>
            <a:pPr marL="414640" indent="-403433">
              <a:buChar char="•"/>
              <a:tabLst>
                <a:tab pos="414079" algn="l"/>
                <a:tab pos="414640" algn="l"/>
              </a:tabLst>
            </a:pPr>
            <a:r>
              <a:rPr sz="1765" dirty="0">
                <a:latin typeface="Arial"/>
                <a:cs typeface="Arial"/>
              </a:rPr>
              <a:t>Use Bayes rule </a:t>
            </a:r>
            <a:r>
              <a:rPr sz="1765" spc="-4" dirty="0">
                <a:latin typeface="Arial"/>
                <a:cs typeface="Arial"/>
              </a:rPr>
              <a:t>to calculate P(Y|X=</a:t>
            </a:r>
            <a:r>
              <a:rPr sz="1765" dirty="0">
                <a:latin typeface="Arial"/>
                <a:cs typeface="Arial"/>
              </a:rPr>
              <a:t> x</a:t>
            </a:r>
            <a:r>
              <a:rPr sz="1721" baseline="-21367" dirty="0">
                <a:latin typeface="Arial"/>
                <a:cs typeface="Arial"/>
              </a:rPr>
              <a:t>i</a:t>
            </a:r>
            <a:r>
              <a:rPr sz="1765" dirty="0">
                <a:latin typeface="Arial"/>
                <a:cs typeface="Arial"/>
              </a:rPr>
              <a:t>)</a:t>
            </a:r>
          </a:p>
          <a:p>
            <a:pPr>
              <a:spcBef>
                <a:spcPts val="40"/>
              </a:spcBef>
              <a:buFont typeface="Arial"/>
              <a:buChar char="•"/>
            </a:pPr>
            <a:endParaRPr sz="1809" dirty="0">
              <a:latin typeface="Times New Roman"/>
              <a:cs typeface="Times New Roman"/>
            </a:endParaRPr>
          </a:p>
          <a:p>
            <a:pPr marL="11206"/>
            <a:r>
              <a:rPr sz="1765" spc="-4" dirty="0">
                <a:latin typeface="Arial"/>
                <a:cs typeface="Arial"/>
              </a:rPr>
              <a:t>Discriminative classifiers (e.g., Logistic</a:t>
            </a:r>
            <a:r>
              <a:rPr sz="1765" spc="4" dirty="0">
                <a:latin typeface="Arial"/>
                <a:cs typeface="Arial"/>
              </a:rPr>
              <a:t> </a:t>
            </a:r>
            <a:r>
              <a:rPr sz="1765" dirty="0">
                <a:latin typeface="Arial"/>
                <a:cs typeface="Arial"/>
              </a:rPr>
              <a:t>regression)</a:t>
            </a:r>
          </a:p>
          <a:p>
            <a:pPr>
              <a:spcBef>
                <a:spcPts val="35"/>
              </a:spcBef>
            </a:pPr>
            <a:endParaRPr sz="1809" dirty="0">
              <a:latin typeface="Times New Roman"/>
              <a:cs typeface="Times New Roman"/>
            </a:endParaRPr>
          </a:p>
          <a:p>
            <a:pPr marL="414640" indent="-403433">
              <a:buChar char="•"/>
              <a:tabLst>
                <a:tab pos="414079" algn="l"/>
                <a:tab pos="414640" algn="l"/>
              </a:tabLst>
            </a:pPr>
            <a:r>
              <a:rPr sz="1765" dirty="0">
                <a:latin typeface="Arial"/>
                <a:cs typeface="Arial"/>
              </a:rPr>
              <a:t>Assume some </a:t>
            </a:r>
            <a:r>
              <a:rPr sz="1765" spc="-4" dirty="0">
                <a:latin typeface="Arial"/>
                <a:cs typeface="Arial"/>
              </a:rPr>
              <a:t>functional form for P(Y|X)</a:t>
            </a:r>
            <a:endParaRPr sz="1765" dirty="0">
              <a:latin typeface="Arial"/>
              <a:cs typeface="Arial"/>
            </a:endParaRPr>
          </a:p>
          <a:p>
            <a:pPr marL="414640" indent="-403433">
              <a:buChar char="•"/>
              <a:tabLst>
                <a:tab pos="414079" algn="l"/>
                <a:tab pos="414640" algn="l"/>
              </a:tabLst>
            </a:pPr>
            <a:r>
              <a:rPr sz="1765" spc="-4" dirty="0">
                <a:latin typeface="Arial"/>
                <a:cs typeface="Arial"/>
              </a:rPr>
              <a:t>Estimate parameters </a:t>
            </a:r>
            <a:r>
              <a:rPr sz="1765" dirty="0">
                <a:latin typeface="Arial"/>
                <a:cs typeface="Arial"/>
              </a:rPr>
              <a:t>of </a:t>
            </a:r>
            <a:r>
              <a:rPr sz="1765" spc="-4" dirty="0">
                <a:latin typeface="Arial"/>
                <a:cs typeface="Arial"/>
              </a:rPr>
              <a:t>P(Y|X) directly from training</a:t>
            </a:r>
            <a:r>
              <a:rPr sz="1765" spc="40" dirty="0">
                <a:latin typeface="Arial"/>
                <a:cs typeface="Arial"/>
              </a:rPr>
              <a:t> </a:t>
            </a:r>
            <a:r>
              <a:rPr sz="1765" spc="-4" dirty="0">
                <a:latin typeface="Arial"/>
                <a:cs typeface="Arial"/>
              </a:rPr>
              <a:t>data</a:t>
            </a:r>
            <a:endParaRPr sz="1765" dirty="0">
              <a:latin typeface="Arial"/>
              <a:cs typeface="Arial"/>
            </a:endParaRPr>
          </a:p>
        </p:txBody>
      </p:sp>
    </p:spTree>
    <p:extLst>
      <p:ext uri="{BB962C8B-B14F-4D97-AF65-F5344CB8AC3E}">
        <p14:creationId xmlns:p14="http://schemas.microsoft.com/office/powerpoint/2010/main" val="2050014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 y="457200"/>
            <a:ext cx="6705600" cy="850106"/>
          </a:xfrm>
        </p:spPr>
        <p:txBody>
          <a:bodyPr/>
          <a:lstStyle/>
          <a:p>
            <a:r>
              <a:rPr lang="en-US" b="1" dirty="0" smtClean="0"/>
              <a:t>Naïve Bayes versus Logistic Regression</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Naïve Bayes are Generative Models </a:t>
            </a:r>
          </a:p>
          <a:p>
            <a:r>
              <a:rPr lang="en-US" dirty="0" smtClean="0"/>
              <a:t>Logistic Regression are Discriminative  Models</a:t>
            </a:r>
          </a:p>
          <a:p>
            <a:r>
              <a:rPr lang="en-US" dirty="0" smtClean="0"/>
              <a:t>Naïve </a:t>
            </a:r>
            <a:r>
              <a:rPr lang="en-US" dirty="0"/>
              <a:t>Bayes </a:t>
            </a:r>
            <a:r>
              <a:rPr lang="en-US" dirty="0" smtClean="0"/>
              <a:t>easy to construct</a:t>
            </a:r>
          </a:p>
          <a:p>
            <a:r>
              <a:rPr lang="en-US" dirty="0" smtClean="0"/>
              <a:t>Naive </a:t>
            </a:r>
            <a:r>
              <a:rPr lang="en-US" dirty="0"/>
              <a:t>Bayes also assumes that the features are conditionally independent. Real data sets are never perfectly independent </a:t>
            </a:r>
            <a:endParaRPr lang="en-US" dirty="0" smtClean="0"/>
          </a:p>
          <a:p>
            <a:r>
              <a:rPr lang="en-US" dirty="0" smtClean="0"/>
              <a:t>When </a:t>
            </a:r>
            <a:r>
              <a:rPr lang="en-US" dirty="0"/>
              <a:t>the training size reaches </a:t>
            </a:r>
            <a:r>
              <a:rPr lang="en-US" dirty="0" smtClean="0"/>
              <a:t>infinity, logistic </a:t>
            </a:r>
            <a:r>
              <a:rPr lang="en-US" dirty="0"/>
              <a:t>regression performs better than the generative model Naive Bayes.</a:t>
            </a:r>
            <a:endParaRPr lang="en-US" dirty="0" smtClean="0"/>
          </a:p>
          <a:p>
            <a:pPr lvl="1"/>
            <a:r>
              <a:rPr lang="en-US" dirty="0" smtClean="0"/>
              <a:t>Optional </a:t>
            </a:r>
            <a:r>
              <a:rPr lang="en-US" dirty="0"/>
              <a:t>reading by Ng and Jordan has proofs and experiments </a:t>
            </a:r>
            <a:endParaRPr lang="en-US" dirty="0" smtClean="0"/>
          </a:p>
        </p:txBody>
      </p:sp>
      <p:sp>
        <p:nvSpPr>
          <p:cNvPr id="4" name="Footer Placeholder 3"/>
          <p:cNvSpPr>
            <a:spLocks noGrp="1"/>
          </p:cNvSpPr>
          <p:nvPr>
            <p:ph type="ftr" sz="quarter" idx="11"/>
          </p:nvPr>
        </p:nvSpPr>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59</a:t>
            </a:fld>
            <a:endParaRPr lang="en-US"/>
          </a:p>
        </p:txBody>
      </p:sp>
    </p:spTree>
    <p:extLst>
      <p:ext uri="{BB962C8B-B14F-4D97-AF65-F5344CB8AC3E}">
        <p14:creationId xmlns:p14="http://schemas.microsoft.com/office/powerpoint/2010/main" val="292832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60338"/>
            <a:ext cx="6991350" cy="765175"/>
          </a:xfrm>
          <a:prstGeom prst="rect">
            <a:avLst/>
          </a:prstGeom>
        </p:spPr>
        <p:txBody>
          <a:bodyPr>
            <a:normAutofit/>
          </a:bodyPr>
          <a:lstStyle/>
          <a:p>
            <a:r>
              <a:rPr lang="en-IN" dirty="0"/>
              <a:t>Naïve Bayes – </a:t>
            </a:r>
            <a:r>
              <a:rPr lang="en-IN" dirty="0" smtClean="0"/>
              <a:t>When to use</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152400" y="1447800"/>
            <a:ext cx="7620000" cy="3314700"/>
          </a:xfrm>
        </p:spPr>
        <p:txBody>
          <a:bodyPr>
            <a:normAutofit/>
          </a:bodyPr>
          <a:lstStyle/>
          <a:p>
            <a:r>
              <a:rPr lang="en-US" dirty="0"/>
              <a:t>When the training data is small</a:t>
            </a:r>
          </a:p>
          <a:p>
            <a:r>
              <a:rPr lang="en-US" dirty="0"/>
              <a:t>When the features are conditionally independent (mostly)</a:t>
            </a:r>
          </a:p>
          <a:p>
            <a:r>
              <a:rPr lang="en-US" dirty="0" smtClean="0"/>
              <a:t>When </a:t>
            </a:r>
            <a:r>
              <a:rPr lang="en-US" dirty="0"/>
              <a:t>we have large number of features with minimal data set</a:t>
            </a:r>
          </a:p>
          <a:p>
            <a:pPr lvl="1"/>
            <a:r>
              <a:rPr lang="en-US" dirty="0"/>
              <a:t>Ex: Text classification</a:t>
            </a:r>
          </a:p>
        </p:txBody>
      </p:sp>
    </p:spTree>
    <p:extLst>
      <p:ext uri="{BB962C8B-B14F-4D97-AF65-F5344CB8AC3E}">
        <p14:creationId xmlns:p14="http://schemas.microsoft.com/office/powerpoint/2010/main" val="65312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370" y="381000"/>
            <a:ext cx="8839200" cy="1143000"/>
          </a:xfrm>
        </p:spPr>
        <p:txBody>
          <a:bodyPr/>
          <a:lstStyle/>
          <a:p>
            <a:r>
              <a:rPr lang="en-US" dirty="0" smtClean="0"/>
              <a:t>Interpretability of Machine Learning Model</a:t>
            </a:r>
            <a:endParaRPr lang="en-US" dirty="0"/>
          </a:p>
        </p:txBody>
      </p:sp>
      <p:sp>
        <p:nvSpPr>
          <p:cNvPr id="3" name="Rectangle 2"/>
          <p:cNvSpPr/>
          <p:nvPr/>
        </p:nvSpPr>
        <p:spPr>
          <a:xfrm>
            <a:off x="151218" y="1501588"/>
            <a:ext cx="5868582" cy="5078313"/>
          </a:xfrm>
          <a:prstGeom prst="rect">
            <a:avLst/>
          </a:prstGeom>
        </p:spPr>
        <p:txBody>
          <a:bodyPr wrap="square">
            <a:spAutoFit/>
          </a:bodyPr>
          <a:lstStyle/>
          <a:p>
            <a:pPr marL="285750" indent="-285750">
              <a:buFont typeface="Arial" panose="020B0604020202020204" pitchFamily="34" charset="0"/>
              <a:buChar char="•"/>
            </a:pPr>
            <a:r>
              <a:rPr lang="en-US" sz="1800" dirty="0">
                <a:solidFill>
                  <a:srgbClr val="333333"/>
                </a:solidFill>
                <a:latin typeface="Helvetica Neue"/>
              </a:rPr>
              <a:t>Do </a:t>
            </a:r>
            <a:r>
              <a:rPr lang="en-US" sz="1800" dirty="0" smtClean="0">
                <a:solidFill>
                  <a:srgbClr val="333333"/>
                </a:solidFill>
                <a:latin typeface="Helvetica Neue"/>
              </a:rPr>
              <a:t>we just </a:t>
            </a:r>
            <a:r>
              <a:rPr lang="en-US" sz="1800" dirty="0">
                <a:solidFill>
                  <a:srgbClr val="333333"/>
                </a:solidFill>
                <a:latin typeface="Helvetica Neue"/>
              </a:rPr>
              <a:t>want to know </a:t>
            </a:r>
            <a:r>
              <a:rPr lang="en-US" sz="1800" b="1" dirty="0">
                <a:solidFill>
                  <a:srgbClr val="333333"/>
                </a:solidFill>
                <a:latin typeface="&amp;quot"/>
              </a:rPr>
              <a:t>what</a:t>
            </a:r>
            <a:r>
              <a:rPr lang="en-US" sz="1800" dirty="0">
                <a:solidFill>
                  <a:srgbClr val="333333"/>
                </a:solidFill>
                <a:latin typeface="Helvetica Neue"/>
              </a:rPr>
              <a:t> is predicted</a:t>
            </a:r>
            <a:r>
              <a:rPr lang="en-US" sz="1800" dirty="0" smtClean="0">
                <a:solidFill>
                  <a:srgbClr val="333333"/>
                </a:solidFill>
                <a:latin typeface="Helvetica Neue"/>
              </a:rPr>
              <a:t>?</a:t>
            </a:r>
          </a:p>
          <a:p>
            <a:endParaRPr lang="en-US" sz="1800" dirty="0">
              <a:solidFill>
                <a:srgbClr val="333333"/>
              </a:solidFill>
              <a:latin typeface="Helvetica Neue"/>
            </a:endParaRPr>
          </a:p>
          <a:p>
            <a:pPr marL="285750" indent="-285750">
              <a:buFont typeface="Arial" panose="020B0604020202020204" pitchFamily="34" charset="0"/>
              <a:buChar char="•"/>
            </a:pPr>
            <a:r>
              <a:rPr lang="en-US" sz="1800" b="1" dirty="0" smtClean="0"/>
              <a:t>OR why</a:t>
            </a:r>
            <a:r>
              <a:rPr lang="en-US" sz="1800" dirty="0" smtClean="0"/>
              <a:t> </a:t>
            </a:r>
            <a:r>
              <a:rPr lang="en-US" sz="1800" dirty="0"/>
              <a:t>the prediction was made </a:t>
            </a:r>
            <a:endParaRPr lang="en-US" sz="1800" dirty="0" smtClean="0"/>
          </a:p>
          <a:p>
            <a:endParaRPr lang="en-US" sz="1800" dirty="0" smtClean="0"/>
          </a:p>
          <a:p>
            <a:pPr marL="285750" indent="-285750">
              <a:buFont typeface="Arial" panose="020B0604020202020204" pitchFamily="34" charset="0"/>
              <a:buChar char="•"/>
            </a:pPr>
            <a:r>
              <a:rPr lang="en-US" sz="1800" dirty="0"/>
              <a:t>how effective some drug will be for a </a:t>
            </a:r>
            <a:r>
              <a:rPr lang="en-US" sz="1800" dirty="0" smtClean="0"/>
              <a:t>patient?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Model </a:t>
            </a:r>
            <a:r>
              <a:rPr lang="en-US" sz="1800" dirty="0"/>
              <a:t>interpretability is necessary to verify </a:t>
            </a:r>
            <a:endParaRPr lang="en-US" sz="1800" dirty="0" smtClean="0"/>
          </a:p>
          <a:p>
            <a:r>
              <a:rPr lang="en-US" sz="1800" dirty="0" smtClean="0"/>
              <a:t>that </a:t>
            </a:r>
            <a:r>
              <a:rPr lang="en-US" sz="1800" dirty="0"/>
              <a:t>what the model is doing is in </a:t>
            </a:r>
            <a:r>
              <a:rPr lang="en-US" sz="1800" dirty="0" smtClean="0"/>
              <a:t>line </a:t>
            </a:r>
            <a:r>
              <a:rPr lang="en-US" sz="1800" dirty="0"/>
              <a:t>with </a:t>
            </a:r>
            <a:endParaRPr lang="en-US" sz="1800" dirty="0" smtClean="0"/>
          </a:p>
          <a:p>
            <a:r>
              <a:rPr lang="en-US" sz="1800" dirty="0" smtClean="0"/>
              <a:t>what </a:t>
            </a:r>
            <a:r>
              <a:rPr lang="en-US" sz="1800" dirty="0"/>
              <a:t>you </a:t>
            </a:r>
            <a:r>
              <a:rPr lang="en-US" sz="1800" dirty="0" smtClean="0"/>
              <a:t>expect</a:t>
            </a:r>
          </a:p>
          <a:p>
            <a:endParaRPr lang="en-US" sz="1800" dirty="0" smtClean="0"/>
          </a:p>
          <a:p>
            <a:pPr marL="285750" indent="-285750">
              <a:buFont typeface="Arial" panose="020B0604020202020204" pitchFamily="34" charset="0"/>
              <a:buChar char="•"/>
            </a:pPr>
            <a:r>
              <a:rPr lang="en-US" sz="1800" dirty="0"/>
              <a:t>As a data scientist you are often concerned with </a:t>
            </a:r>
            <a:endParaRPr lang="en-US" sz="1800" dirty="0" smtClean="0"/>
          </a:p>
          <a:p>
            <a:r>
              <a:rPr lang="en-US" sz="1800" dirty="0" smtClean="0"/>
              <a:t>fine-tuning </a:t>
            </a:r>
            <a:r>
              <a:rPr lang="en-US" sz="1800" dirty="0"/>
              <a:t>models to obtain optimal </a:t>
            </a:r>
            <a:r>
              <a:rPr lang="en-US" sz="1800" dirty="0" smtClean="0"/>
              <a:t>performance</a:t>
            </a:r>
          </a:p>
          <a:p>
            <a:endParaRPr lang="en-US" sz="1800" dirty="0" smtClean="0"/>
          </a:p>
          <a:p>
            <a:pPr marL="285750" indent="-285750">
              <a:buFont typeface="Arial" panose="020B0604020202020204" pitchFamily="34" charset="0"/>
              <a:buChar char="•"/>
            </a:pPr>
            <a:r>
              <a:rPr lang="en-US" sz="1800" dirty="0"/>
              <a:t>Interpretability of data and machine learning </a:t>
            </a:r>
            <a:r>
              <a:rPr lang="en-US" sz="1800" dirty="0" smtClean="0"/>
              <a:t>models</a:t>
            </a:r>
          </a:p>
          <a:p>
            <a:r>
              <a:rPr lang="en-US" sz="1800" dirty="0" smtClean="0"/>
              <a:t>is </a:t>
            </a:r>
            <a:r>
              <a:rPr lang="en-US" sz="1800" dirty="0"/>
              <a:t>one of those aspects that is critical </a:t>
            </a:r>
            <a:r>
              <a:rPr lang="en-US" sz="1800" dirty="0" smtClean="0"/>
              <a:t>in </a:t>
            </a:r>
            <a:r>
              <a:rPr lang="en-US" sz="1800" dirty="0"/>
              <a:t>the </a:t>
            </a:r>
            <a:r>
              <a:rPr lang="en-US" sz="1800" dirty="0" smtClean="0"/>
              <a:t>practical</a:t>
            </a:r>
          </a:p>
          <a:p>
            <a:r>
              <a:rPr lang="en-US" sz="1800" dirty="0" smtClean="0"/>
              <a:t>‘</a:t>
            </a:r>
            <a:r>
              <a:rPr lang="en-US" sz="1800" dirty="0"/>
              <a:t>usefulness’ of a data science pipeline and </a:t>
            </a:r>
            <a:r>
              <a:rPr lang="en-US" sz="1800" dirty="0" smtClean="0"/>
              <a:t>ensures</a:t>
            </a:r>
            <a:endParaRPr lang="en-US" sz="1800" dirty="0" smtClean="0"/>
          </a:p>
          <a:p>
            <a:r>
              <a:rPr lang="en-US" sz="1800" dirty="0" smtClean="0"/>
              <a:t>that </a:t>
            </a:r>
            <a:r>
              <a:rPr lang="en-US" sz="1800" dirty="0"/>
              <a:t>the model is aligned with the problem you </a:t>
            </a:r>
            <a:r>
              <a:rPr lang="en-US" sz="1800" dirty="0" smtClean="0"/>
              <a:t>want</a:t>
            </a:r>
          </a:p>
          <a:p>
            <a:r>
              <a:rPr lang="en-US" sz="1800" dirty="0" smtClean="0"/>
              <a:t>to </a:t>
            </a:r>
            <a:r>
              <a:rPr lang="en-US" sz="1800" dirty="0"/>
              <a:t>solve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1" y="1295400"/>
            <a:ext cx="3026650" cy="3581400"/>
          </a:xfrm>
          <a:prstGeom prst="rect">
            <a:avLst/>
          </a:prstGeom>
        </p:spPr>
      </p:pic>
    </p:spTree>
    <p:extLst>
      <p:ext uri="{BB962C8B-B14F-4D97-AF65-F5344CB8AC3E}">
        <p14:creationId xmlns:p14="http://schemas.microsoft.com/office/powerpoint/2010/main" val="3048237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381000"/>
            <a:ext cx="7543800" cy="1143000"/>
          </a:xfrm>
        </p:spPr>
        <p:txBody>
          <a:bodyPr/>
          <a:lstStyle/>
          <a:p>
            <a:r>
              <a:rPr lang="en-US" dirty="0" smtClean="0"/>
              <a:t>Why it Interpretability is important?</a:t>
            </a:r>
            <a:endParaRPr lang="en-US" dirty="0"/>
          </a:p>
        </p:txBody>
      </p:sp>
      <p:sp>
        <p:nvSpPr>
          <p:cNvPr id="3" name="Rectangle 2"/>
          <p:cNvSpPr/>
          <p:nvPr/>
        </p:nvSpPr>
        <p:spPr>
          <a:xfrm>
            <a:off x="510015" y="1752600"/>
            <a:ext cx="8645315" cy="3108543"/>
          </a:xfrm>
          <a:prstGeom prst="rect">
            <a:avLst/>
          </a:prstGeom>
        </p:spPr>
        <p:txBody>
          <a:bodyPr wrap="none">
            <a:spAutoFit/>
          </a:bodyPr>
          <a:lstStyle/>
          <a:p>
            <a:pPr marL="457200" indent="-457200">
              <a:buFont typeface="Arial" panose="020B0604020202020204" pitchFamily="34" charset="0"/>
              <a:buChar char="•"/>
            </a:pPr>
            <a:r>
              <a:rPr lang="en-US" sz="2800" i="1" dirty="0">
                <a:latin typeface="medium-content-serif-font"/>
              </a:rPr>
              <a:t>Identify and mitigate </a:t>
            </a:r>
            <a:r>
              <a:rPr lang="en-US" sz="2800" i="1" dirty="0" smtClean="0">
                <a:latin typeface="medium-content-serif-font"/>
              </a:rPr>
              <a:t>bias  - Fairness (gender bias)</a:t>
            </a:r>
          </a:p>
          <a:p>
            <a:pPr marL="457200" indent="-457200">
              <a:buFont typeface="Arial" panose="020B0604020202020204" pitchFamily="34" charset="0"/>
              <a:buChar char="•"/>
            </a:pPr>
            <a:endParaRPr lang="en-US" sz="2800" i="1" dirty="0">
              <a:latin typeface="medium-content-serif-font"/>
            </a:endParaRPr>
          </a:p>
          <a:p>
            <a:pPr marL="457200" indent="-457200">
              <a:buFont typeface="Arial" panose="020B0604020202020204" pitchFamily="34" charset="0"/>
              <a:buChar char="•"/>
            </a:pPr>
            <a:r>
              <a:rPr lang="en-US" sz="2800" i="1" dirty="0"/>
              <a:t>Accounting for the context of the </a:t>
            </a:r>
            <a:r>
              <a:rPr lang="en-US" sz="2800" i="1" dirty="0" smtClean="0"/>
              <a:t>problem</a:t>
            </a:r>
            <a:r>
              <a:rPr lang="en-US" sz="2800" i="1" dirty="0"/>
              <a:t> </a:t>
            </a:r>
            <a:endParaRPr lang="en-US" sz="2800" i="1" dirty="0" smtClean="0"/>
          </a:p>
          <a:p>
            <a:pPr marL="457200" indent="-457200">
              <a:buFont typeface="Arial" panose="020B0604020202020204" pitchFamily="34" charset="0"/>
              <a:buChar char="•"/>
            </a:pPr>
            <a:endParaRPr lang="en-US" sz="2800" i="1" dirty="0"/>
          </a:p>
          <a:p>
            <a:pPr marL="457200" indent="-457200">
              <a:buFont typeface="Arial" panose="020B0604020202020204" pitchFamily="34" charset="0"/>
              <a:buChar char="•"/>
            </a:pPr>
            <a:r>
              <a:rPr lang="en-US" sz="2800" i="1" dirty="0"/>
              <a:t>Improving </a:t>
            </a:r>
            <a:r>
              <a:rPr lang="en-US" sz="2800" i="1" dirty="0" smtClean="0"/>
              <a:t>generalization </a:t>
            </a:r>
            <a:r>
              <a:rPr lang="en-US" sz="2800" i="1" dirty="0"/>
              <a:t>and </a:t>
            </a:r>
            <a:r>
              <a:rPr lang="en-US" sz="2800" i="1" dirty="0" smtClean="0"/>
              <a:t>performance</a:t>
            </a:r>
          </a:p>
          <a:p>
            <a:pPr marL="457200" indent="-457200">
              <a:buFont typeface="Arial" panose="020B0604020202020204" pitchFamily="34" charset="0"/>
              <a:buChar char="•"/>
            </a:pPr>
            <a:endParaRPr lang="en-US" sz="2800" i="1" dirty="0" smtClean="0"/>
          </a:p>
          <a:p>
            <a:pPr marL="457200" indent="-457200">
              <a:buFont typeface="Arial" panose="020B0604020202020204" pitchFamily="34" charset="0"/>
              <a:buChar char="•"/>
            </a:pPr>
            <a:r>
              <a:rPr lang="en-US" sz="2800" i="1" dirty="0"/>
              <a:t>Ethical and legal reasons</a:t>
            </a:r>
            <a:r>
              <a:rPr lang="en-US" sz="2800" i="1" dirty="0" smtClean="0"/>
              <a:t>. (Health domain)</a:t>
            </a:r>
            <a:endParaRPr lang="en-US" sz="2800" dirty="0"/>
          </a:p>
        </p:txBody>
      </p:sp>
      <p:sp>
        <p:nvSpPr>
          <p:cNvPr id="4" name="Rectangle 3"/>
          <p:cNvSpPr/>
          <p:nvPr/>
        </p:nvSpPr>
        <p:spPr>
          <a:xfrm>
            <a:off x="838200" y="5562600"/>
            <a:ext cx="7924800" cy="338554"/>
          </a:xfrm>
          <a:prstGeom prst="rect">
            <a:avLst/>
          </a:prstGeom>
        </p:spPr>
        <p:txBody>
          <a:bodyPr wrap="square">
            <a:spAutoFit/>
          </a:bodyPr>
          <a:lstStyle/>
          <a:p>
            <a:r>
              <a:rPr lang="en-US" dirty="0"/>
              <a:t>https://towardsdatascience.com/interpretability-in-machine-learning-70c30694a05f</a:t>
            </a:r>
          </a:p>
        </p:txBody>
      </p:sp>
    </p:spTree>
    <p:extLst>
      <p:ext uri="{BB962C8B-B14F-4D97-AF65-F5344CB8AC3E}">
        <p14:creationId xmlns:p14="http://schemas.microsoft.com/office/powerpoint/2010/main" val="332788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3855" y="609600"/>
            <a:ext cx="6991350" cy="765175"/>
          </a:xfrm>
          <a:prstGeom prst="rect">
            <a:avLst/>
          </a:prstGeom>
        </p:spPr>
        <p:txBody>
          <a:bodyPr>
            <a:normAutofit/>
          </a:bodyPr>
          <a:lstStyle/>
          <a:p>
            <a:r>
              <a:rPr lang="en-IN" dirty="0"/>
              <a:t>Naïve Bayes </a:t>
            </a:r>
            <a:r>
              <a:rPr lang="en-IN" dirty="0" smtClean="0"/>
              <a:t>–Interpretability</a:t>
            </a:r>
            <a:endParaRPr lang="en-US" dirty="0"/>
          </a:p>
        </p:txBody>
      </p:sp>
      <p:sp>
        <p:nvSpPr>
          <p:cNvPr id="6" name="Text Placeholder 2">
            <a:extLst>
              <a:ext uri="{FF2B5EF4-FFF2-40B4-BE49-F238E27FC236}">
                <a16:creationId xmlns:a16="http://schemas.microsoft.com/office/drawing/2014/main" xmlns="" id="{C69014E2-E178-1947-9158-0831963D7DEA}"/>
              </a:ext>
            </a:extLst>
          </p:cNvPr>
          <p:cNvSpPr>
            <a:spLocks noGrp="1"/>
          </p:cNvSpPr>
          <p:nvPr>
            <p:ph type="body" sz="quarter" idx="4294967295"/>
          </p:nvPr>
        </p:nvSpPr>
        <p:spPr>
          <a:xfrm>
            <a:off x="0" y="2057400"/>
            <a:ext cx="7620000" cy="3314700"/>
          </a:xfrm>
        </p:spPr>
        <p:txBody>
          <a:bodyPr/>
          <a:lstStyle/>
          <a:p>
            <a:r>
              <a:rPr lang="en-US" dirty="0"/>
              <a:t>Interpretability of NB classifier comes from its conditional independence assumption</a:t>
            </a:r>
          </a:p>
          <a:p>
            <a:r>
              <a:rPr lang="en-US" dirty="0"/>
              <a:t>We can see exactly how much each parameter is impacting on the final result</a:t>
            </a:r>
          </a:p>
          <a:p>
            <a:endParaRPr lang="en-US" dirty="0"/>
          </a:p>
        </p:txBody>
      </p:sp>
    </p:spTree>
    <p:extLst>
      <p:ext uri="{BB962C8B-B14F-4D97-AF65-F5344CB8AC3E}">
        <p14:creationId xmlns:p14="http://schemas.microsoft.com/office/powerpoint/2010/main" val="16740821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8464" y="702608"/>
            <a:ext cx="9076264" cy="523220"/>
          </a:xfrm>
          <a:prstGeom prst="rect">
            <a:avLst/>
          </a:prstGeom>
          <a:noFill/>
        </p:spPr>
        <p:txBody>
          <a:bodyPr wrap="square" rtlCol="0">
            <a:spAutoFit/>
          </a:bodyPr>
          <a:lstStyle/>
          <a:p>
            <a:r>
              <a:rPr lang="en-US" sz="2800" b="1" dirty="0"/>
              <a:t>Interpretation of </a:t>
            </a:r>
            <a:r>
              <a:rPr lang="en-US" sz="2800" b="1" dirty="0" smtClean="0"/>
              <a:t>Logistic Regression hypothesis</a:t>
            </a:r>
            <a:endParaRPr lang="en-US" sz="2800" b="1" dirty="0"/>
          </a:p>
        </p:txBody>
      </p:sp>
      <p:sp>
        <p:nvSpPr>
          <p:cNvPr id="23" name="TextBox 22"/>
          <p:cNvSpPr txBox="1"/>
          <p:nvPr/>
        </p:nvSpPr>
        <p:spPr>
          <a:xfrm>
            <a:off x="1447801" y="1671936"/>
            <a:ext cx="6362851" cy="461665"/>
          </a:xfrm>
          <a:prstGeom prst="rect">
            <a:avLst/>
          </a:prstGeom>
          <a:noFill/>
        </p:spPr>
        <p:txBody>
          <a:bodyPr wrap="square" rtlCol="0">
            <a:spAutoFit/>
          </a:bodyPr>
          <a:lstStyle/>
          <a:p>
            <a:r>
              <a:rPr lang="en-US" sz="2400" dirty="0"/>
              <a:t>= estimated probability that y = 1 on input x </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62000" y="1746611"/>
            <a:ext cx="678942" cy="306324"/>
          </a:xfrm>
          <a:prstGeom prst="rect">
            <a:avLst/>
          </a:prstGeom>
        </p:spPr>
      </p:pic>
      <p:sp>
        <p:nvSpPr>
          <p:cNvPr id="18" name="TextBox 17"/>
          <p:cNvSpPr txBox="1"/>
          <p:nvPr/>
        </p:nvSpPr>
        <p:spPr>
          <a:xfrm>
            <a:off x="642602" y="3636833"/>
            <a:ext cx="7924799" cy="461665"/>
          </a:xfrm>
          <a:prstGeom prst="rect">
            <a:avLst/>
          </a:prstGeom>
          <a:noFill/>
        </p:spPr>
        <p:txBody>
          <a:bodyPr wrap="square" rtlCol="0">
            <a:spAutoFit/>
          </a:bodyPr>
          <a:lstStyle/>
          <a:p>
            <a:r>
              <a:rPr lang="en-US" sz="2400" dirty="0"/>
              <a:t>Tell patient that 70% chance of tumor being malignant </a:t>
            </a:r>
          </a:p>
        </p:txBody>
      </p:sp>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14601" y="2195762"/>
            <a:ext cx="3808476" cy="731520"/>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68833" y="3075927"/>
            <a:ext cx="1495044" cy="306324"/>
          </a:xfrm>
          <a:prstGeom prst="rect">
            <a:avLst/>
          </a:prstGeom>
        </p:spPr>
      </p:pic>
      <p:sp>
        <p:nvSpPr>
          <p:cNvPr id="29" name="TextBox 28"/>
          <p:cNvSpPr txBox="1"/>
          <p:nvPr/>
        </p:nvSpPr>
        <p:spPr>
          <a:xfrm>
            <a:off x="642602" y="2310236"/>
            <a:ext cx="1871999" cy="461665"/>
          </a:xfrm>
          <a:prstGeom prst="rect">
            <a:avLst/>
          </a:prstGeom>
          <a:noFill/>
        </p:spPr>
        <p:txBody>
          <a:bodyPr wrap="square" rtlCol="0">
            <a:spAutoFit/>
          </a:bodyPr>
          <a:lstStyle/>
          <a:p>
            <a:r>
              <a:rPr lang="en-US" sz="2400" dirty="0"/>
              <a:t>Example:  If </a:t>
            </a:r>
          </a:p>
        </p:txBody>
      </p:sp>
      <p:grpSp>
        <p:nvGrpSpPr>
          <p:cNvPr id="11" name="Group 10"/>
          <p:cNvGrpSpPr/>
          <p:nvPr/>
        </p:nvGrpSpPr>
        <p:grpSpPr>
          <a:xfrm>
            <a:off x="774161" y="4336215"/>
            <a:ext cx="4691398" cy="1200329"/>
            <a:chOff x="2319001" y="3405485"/>
            <a:chExt cx="4081799" cy="1200329"/>
          </a:xfrm>
        </p:grpSpPr>
        <p:sp>
          <p:nvSpPr>
            <p:cNvPr id="30" name="TextBox 29"/>
            <p:cNvSpPr txBox="1"/>
            <p:nvPr/>
          </p:nvSpPr>
          <p:spPr>
            <a:xfrm>
              <a:off x="2319001" y="3405485"/>
              <a:ext cx="4081799" cy="1200329"/>
            </a:xfrm>
            <a:prstGeom prst="rect">
              <a:avLst/>
            </a:prstGeom>
            <a:noFill/>
          </p:spPr>
          <p:txBody>
            <a:bodyPr wrap="square" rtlCol="0">
              <a:spAutoFit/>
            </a:bodyPr>
            <a:lstStyle/>
            <a:p>
              <a:r>
                <a:rPr lang="en-US" sz="2400" dirty="0"/>
                <a:t>“probability that y = 1, given x,</a:t>
              </a:r>
            </a:p>
            <a:p>
              <a:r>
                <a:rPr lang="en-US" sz="2400" dirty="0"/>
                <a:t>  parameterized by    ”</a:t>
              </a:r>
            </a:p>
          </p:txBody>
        </p:sp>
        <p:pic>
          <p:nvPicPr>
            <p:cNvPr id="9" name="Picture 8"/>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824984" y="3890900"/>
              <a:ext cx="128016" cy="217170"/>
            </a:xfrm>
            <a:prstGeom prst="rect">
              <a:avLst/>
            </a:prstGeom>
          </p:spPr>
        </p:pic>
      </p:grpSp>
      <p:pic>
        <p:nvPicPr>
          <p:cNvPr id="3" name="Picture 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2755" y="5355469"/>
            <a:ext cx="4267200" cy="657525"/>
          </a:xfrm>
          <a:prstGeom prst="rect">
            <a:avLst/>
          </a:prstGeom>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2670120" y="3482640"/>
              <a:ext cx="866520" cy="98640"/>
            </p14:xfrm>
          </p:contentPart>
        </mc:Choice>
        <mc:Fallback xmlns="">
          <p:pic>
            <p:nvPicPr>
              <p:cNvPr id="4" name="Ink 3"/>
              <p:cNvPicPr/>
              <p:nvPr/>
            </p:nvPicPr>
            <p:blipFill>
              <a:blip r:embed="rId13"/>
              <a:stretch>
                <a:fillRect/>
              </a:stretch>
            </p:blipFill>
            <p:spPr>
              <a:xfrm>
                <a:off x="2660760" y="3473280"/>
                <a:ext cx="885240" cy="117360"/>
              </a:xfrm>
              <a:prstGeom prst="rect">
                <a:avLst/>
              </a:prstGeom>
            </p:spPr>
          </p:pic>
        </mc:Fallback>
      </mc:AlternateContent>
    </p:spTree>
    <p:extLst>
      <p:ext uri="{BB962C8B-B14F-4D97-AF65-F5344CB8AC3E}">
        <p14:creationId xmlns:p14="http://schemas.microsoft.com/office/powerpoint/2010/main" val="188291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p:txBody>
          <a:bodyPr/>
          <a:lstStyle/>
          <a:p>
            <a:r>
              <a:rPr lang="en-US" dirty="0"/>
              <a:t>Outliers are abnormal values: either too large or too small. Causes for outliers could be</a:t>
            </a:r>
            <a:br>
              <a:rPr lang="en-US" dirty="0"/>
            </a:br>
            <a:r>
              <a:rPr lang="en-US" dirty="0"/>
              <a:t>Mistake in recording, entry or processing</a:t>
            </a:r>
          </a:p>
          <a:p>
            <a:r>
              <a:rPr lang="en-US" dirty="0"/>
              <a:t>Observational error</a:t>
            </a:r>
          </a:p>
          <a:p>
            <a:r>
              <a:rPr lang="en-US" dirty="0"/>
              <a:t>Or it could be a true observation</a:t>
            </a:r>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64</a:t>
            </a:fld>
            <a:endParaRPr lang="en-US"/>
          </a:p>
        </p:txBody>
      </p:sp>
    </p:spTree>
    <p:extLst>
      <p:ext uri="{BB962C8B-B14F-4D97-AF65-F5344CB8AC3E}">
        <p14:creationId xmlns:p14="http://schemas.microsoft.com/office/powerpoint/2010/main" val="1208438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 detect outliers</a:t>
            </a:r>
            <a:endParaRPr lang="en-US" dirty="0"/>
          </a:p>
        </p:txBody>
      </p:sp>
      <p:sp>
        <p:nvSpPr>
          <p:cNvPr id="3" name="Content Placeholder 2"/>
          <p:cNvSpPr>
            <a:spLocks noGrp="1"/>
          </p:cNvSpPr>
          <p:nvPr>
            <p:ph idx="1"/>
          </p:nvPr>
        </p:nvSpPr>
        <p:spPr>
          <a:xfrm>
            <a:off x="608620" y="1437181"/>
            <a:ext cx="8229600" cy="4525963"/>
          </a:xfrm>
        </p:spPr>
        <p:txBody>
          <a:bodyPr/>
          <a:lstStyle/>
          <a:p>
            <a:r>
              <a:rPr lang="en-US" dirty="0" smtClean="0"/>
              <a:t>Box plot</a:t>
            </a:r>
          </a:p>
          <a:p>
            <a:r>
              <a:rPr lang="en-US" dirty="0" smtClean="0"/>
              <a:t>Histogram</a:t>
            </a:r>
          </a:p>
          <a:p>
            <a:r>
              <a:rPr lang="en-US" dirty="0" smtClean="0"/>
              <a:t>Standard deviation</a:t>
            </a:r>
          </a:p>
          <a:p>
            <a:r>
              <a:rPr lang="en-US" dirty="0" smtClean="0"/>
              <a:t>Scatter plot</a:t>
            </a: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047" y="1351760"/>
            <a:ext cx="3588417" cy="26050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601" y="3927179"/>
            <a:ext cx="3034325" cy="26171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92" y="3938650"/>
            <a:ext cx="3810000" cy="2343150"/>
          </a:xfrm>
          <a:prstGeom prst="rect">
            <a:avLst/>
          </a:prstGeom>
        </p:spPr>
      </p:pic>
    </p:spTree>
    <p:extLst>
      <p:ext uri="{BB962C8B-B14F-4D97-AF65-F5344CB8AC3E}">
        <p14:creationId xmlns:p14="http://schemas.microsoft.com/office/powerpoint/2010/main" val="3133606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outliers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Winsorizing: </a:t>
            </a:r>
            <a:r>
              <a:rPr lang="en-US" dirty="0" smtClean="0"/>
              <a:t>Replace </a:t>
            </a:r>
            <a:r>
              <a:rPr lang="en-US" dirty="0"/>
              <a:t>the outliers with other values. Common is replacing the outliers on the upper side with 95% percentile value and outlier on the lower side with 5% percentile</a:t>
            </a:r>
            <a:r>
              <a:rPr lang="en-US" dirty="0" smtClean="0"/>
              <a:t>.</a:t>
            </a:r>
          </a:p>
          <a:p>
            <a:r>
              <a:rPr lang="en-US" b="1" dirty="0" smtClean="0"/>
              <a:t>Transformation: </a:t>
            </a:r>
            <a:r>
              <a:rPr lang="en-US" dirty="0"/>
              <a:t>L</a:t>
            </a:r>
            <a:r>
              <a:rPr lang="en-US" dirty="0" smtClean="0"/>
              <a:t>og </a:t>
            </a:r>
            <a:r>
              <a:rPr lang="en-US" dirty="0"/>
              <a:t>transformation </a:t>
            </a:r>
            <a:endParaRPr lang="en-US" dirty="0" smtClean="0"/>
          </a:p>
          <a:p>
            <a:r>
              <a:rPr lang="en-US" b="1" dirty="0" smtClean="0"/>
              <a:t>Binning: </a:t>
            </a:r>
            <a:r>
              <a:rPr lang="en-US" dirty="0" smtClean="0"/>
              <a:t>Discretization </a:t>
            </a:r>
            <a:r>
              <a:rPr lang="en-US" dirty="0"/>
              <a:t>of continuous data into groups such low, medium and high converts the outlier values into count </a:t>
            </a:r>
            <a:r>
              <a:rPr lang="en-US" dirty="0" smtClean="0"/>
              <a:t>values</a:t>
            </a:r>
          </a:p>
          <a:p>
            <a:r>
              <a:rPr lang="en-US" b="1" dirty="0" smtClean="0"/>
              <a:t>Imputing: </a:t>
            </a:r>
            <a:r>
              <a:rPr lang="en-US" dirty="0" smtClean="0"/>
              <a:t>Treat </a:t>
            </a:r>
            <a:r>
              <a:rPr lang="en-US" dirty="0"/>
              <a:t>the outliers as missing values and then imputing them using similar methods that we saw while </a:t>
            </a:r>
            <a:r>
              <a:rPr lang="en-US" dirty="0">
                <a:hlinkClick r:id="rId2"/>
              </a:rPr>
              <a:t>handling missing values</a:t>
            </a:r>
            <a:r>
              <a:rPr lang="en-US" dirty="0"/>
              <a:t>.</a:t>
            </a:r>
          </a:p>
          <a:p>
            <a:endParaRPr lang="en-US" b="1" dirty="0"/>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66</a:t>
            </a:fld>
            <a:endParaRPr lang="en-US"/>
          </a:p>
        </p:txBody>
      </p:sp>
    </p:spTree>
    <p:extLst>
      <p:ext uri="{BB962C8B-B14F-4D97-AF65-F5344CB8AC3E}">
        <p14:creationId xmlns:p14="http://schemas.microsoft.com/office/powerpoint/2010/main" val="3386096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85000" lnSpcReduction="20000"/>
          </a:bodyPr>
          <a:lstStyle/>
          <a:p>
            <a:r>
              <a:rPr lang="en-US" dirty="0"/>
              <a:t>Tom M. </a:t>
            </a:r>
            <a:r>
              <a:rPr lang="en-US" dirty="0" smtClean="0"/>
              <a:t>Mitchell</a:t>
            </a:r>
            <a:br>
              <a:rPr lang="en-US" dirty="0" smtClean="0"/>
            </a:br>
            <a:r>
              <a:rPr lang="en-US" dirty="0" smtClean="0"/>
              <a:t>Generative and discriminative classifiers: Naïve Bayes and </a:t>
            </a:r>
            <a:r>
              <a:rPr lang="en-US" dirty="0"/>
              <a:t>Logistic Regression</a:t>
            </a:r>
            <a:br>
              <a:rPr lang="en-US" dirty="0"/>
            </a:br>
            <a:r>
              <a:rPr lang="en-US" dirty="0">
                <a:hlinkClick r:id="rId2"/>
              </a:rPr>
              <a:t>http://www.cs.cmu.edu/~</a:t>
            </a:r>
            <a:r>
              <a:rPr lang="en-US" dirty="0" smtClean="0">
                <a:hlinkClick r:id="rId2"/>
              </a:rPr>
              <a:t>tom/mlbook/NBayesLogReg.pdf</a:t>
            </a:r>
            <a:endParaRPr lang="en-US" dirty="0" smtClean="0"/>
          </a:p>
          <a:p>
            <a:endParaRPr lang="en-US" dirty="0"/>
          </a:p>
          <a:p>
            <a:r>
              <a:rPr lang="en-US" dirty="0" smtClean="0"/>
              <a:t>Andrew </a:t>
            </a:r>
            <a:r>
              <a:rPr lang="en-US" dirty="0"/>
              <a:t>Ng, </a:t>
            </a:r>
            <a:r>
              <a:rPr lang="en-US" dirty="0" smtClean="0"/>
              <a:t>Michael Jordan</a:t>
            </a:r>
            <a:r>
              <a:rPr lang="en-US" dirty="0"/>
              <a:t/>
            </a:r>
            <a:br>
              <a:rPr lang="en-US" dirty="0"/>
            </a:br>
            <a:r>
              <a:rPr lang="en-US" dirty="0"/>
              <a:t>On discriminative vs. generative classifiers: A comparison of logistic regression and naive </a:t>
            </a:r>
            <a:r>
              <a:rPr lang="en-US" dirty="0" err="1" smtClean="0"/>
              <a:t>bayes</a:t>
            </a:r>
            <a:r>
              <a:rPr lang="en-US" dirty="0"/>
              <a:t/>
            </a:r>
            <a:br>
              <a:rPr lang="en-US" dirty="0"/>
            </a:br>
            <a:r>
              <a:rPr lang="en-US" dirty="0">
                <a:hlinkClick r:id="rId3"/>
              </a:rPr>
              <a:t>http://</a:t>
            </a:r>
            <a:r>
              <a:rPr lang="en-US" dirty="0" smtClean="0">
                <a:hlinkClick r:id="rId3"/>
              </a:rPr>
              <a:t>papers.nips.cc/paper/2020-on-discriminative-vs-generative-classifiers-a-comparison-of-logistic-regression-and-naive-bayes.pdf</a:t>
            </a:r>
            <a:endParaRPr lang="en-US" dirty="0" smtClean="0"/>
          </a:p>
        </p:txBody>
      </p:sp>
    </p:spTree>
    <p:extLst>
      <p:ext uri="{BB962C8B-B14F-4D97-AF65-F5344CB8AC3E}">
        <p14:creationId xmlns:p14="http://schemas.microsoft.com/office/powerpoint/2010/main" val="12071705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r>
              <a:rPr lang="en-US" altLang="en-US" u="sng" dirty="0" smtClean="0">
                <a:solidFill>
                  <a:srgbClr val="1155CC"/>
                </a:solidFill>
                <a:latin typeface="Arial" panose="020B0604020202020204" pitchFamily="34" charset="0"/>
                <a:cs typeface="Arial" panose="020B0604020202020204" pitchFamily="34" charset="0"/>
                <a:hlinkClick r:id="rId2"/>
              </a:rPr>
              <a:t>http</a:t>
            </a:r>
            <a:r>
              <a:rPr lang="en-US" altLang="en-US" u="sng" dirty="0">
                <a:solidFill>
                  <a:srgbClr val="1155CC"/>
                </a:solidFill>
                <a:latin typeface="Arial" panose="020B0604020202020204" pitchFamily="34" charset="0"/>
                <a:cs typeface="Arial" panose="020B0604020202020204" pitchFamily="34" charset="0"/>
                <a:hlinkClick r:id="rId2"/>
              </a:rPr>
              <a:t>://www.cs.cmu.edu/~tom/NewChapters.html</a:t>
            </a:r>
            <a:endParaRPr lang="en-US" altLang="en-US" dirty="0">
              <a:latin typeface="Arial" panose="020B0604020202020204" pitchFamily="34" charset="0"/>
            </a:endParaRPr>
          </a:p>
          <a:p>
            <a:r>
              <a:rPr lang="en-US" dirty="0" smtClean="0"/>
              <a:t>http</a:t>
            </a:r>
            <a:r>
              <a:rPr lang="en-US" dirty="0"/>
              <a:t>://ai.stanford.edu/~ang/papers/nips01-discriminativegenerative.pdf</a:t>
            </a:r>
          </a:p>
          <a:p>
            <a:r>
              <a:rPr lang="en-US" dirty="0">
                <a:hlinkClick r:id="rId3"/>
              </a:rPr>
              <a:t>https://medium.com/@</a:t>
            </a:r>
            <a:r>
              <a:rPr lang="en-US" dirty="0" smtClean="0">
                <a:hlinkClick r:id="rId3"/>
              </a:rPr>
              <a:t>sangha_deb/naive-bayes-vs-logistic-regression-a319b07a5d4c</a:t>
            </a:r>
            <a:endParaRPr lang="en-US" dirty="0" smtClean="0"/>
          </a:p>
          <a:p>
            <a:r>
              <a:rPr lang="en-US" dirty="0">
                <a:hlinkClick r:id="rId4"/>
              </a:rPr>
              <a:t>https://www.youtube.com/watch?v=-</a:t>
            </a:r>
            <a:r>
              <a:rPr lang="en-US" dirty="0" smtClean="0">
                <a:hlinkClick r:id="rId4"/>
              </a:rPr>
              <a:t>la3q9d7AKQ</a:t>
            </a:r>
            <a:endParaRPr lang="en-US" dirty="0" smtClean="0"/>
          </a:p>
          <a:p>
            <a:r>
              <a:rPr lang="en-US" dirty="0">
                <a:hlinkClick r:id="rId5"/>
              </a:rPr>
              <a:t>http://</a:t>
            </a:r>
            <a:r>
              <a:rPr lang="en-US" dirty="0" smtClean="0">
                <a:hlinkClick r:id="rId5"/>
              </a:rPr>
              <a:t>www.datasciencesmachinelearning.com/2018/11/handling-outliers-in-python.html</a:t>
            </a:r>
            <a:endParaRPr lang="en-US" dirty="0" smtClean="0"/>
          </a:p>
          <a:p>
            <a:r>
              <a:rPr lang="en-US" dirty="0">
                <a:hlinkClick r:id="rId6"/>
              </a:rPr>
              <a:t>http://www.cs.cmu.edu/~</a:t>
            </a:r>
            <a:r>
              <a:rPr lang="en-US" dirty="0" smtClean="0">
                <a:hlinkClick r:id="rId6"/>
              </a:rPr>
              <a:t>tom/10601_fall2012/slides/GenDiscr_LR_9-20-2012.pdf</a:t>
            </a:r>
            <a:endParaRPr lang="en-US" dirty="0" smtClean="0"/>
          </a:p>
          <a:p>
            <a:r>
              <a:rPr lang="en-US" dirty="0">
                <a:hlinkClick r:id="rId7"/>
              </a:rPr>
              <a:t>https://</a:t>
            </a:r>
            <a:r>
              <a:rPr lang="en-US" dirty="0" smtClean="0">
                <a:hlinkClick r:id="rId7"/>
              </a:rPr>
              <a:t>www.statlect.com/fundamentals-of-statistics/logistic-model-maximum-likelihood</a:t>
            </a:r>
            <a:endParaRPr lang="en-US" dirty="0" smtClean="0"/>
          </a:p>
          <a:p>
            <a:r>
              <a:rPr lang="en-US" dirty="0">
                <a:hlinkClick r:id="rId8"/>
              </a:rPr>
              <a:t>http://www.stat.cmu.edu/~</a:t>
            </a:r>
            <a:r>
              <a:rPr lang="en-US" dirty="0" smtClean="0">
                <a:hlinkClick r:id="rId8"/>
              </a:rPr>
              <a:t>cshalizi/uADA/12/lectures/ch12.pdf</a:t>
            </a:r>
            <a:endParaRPr lang="en-US" dirty="0" smtClean="0"/>
          </a:p>
          <a:p>
            <a:r>
              <a:rPr lang="en-US" dirty="0"/>
              <a:t>https://towardsdatascience.com/logistic-regression-explained-9ee73cede081</a:t>
            </a:r>
            <a:endParaRPr lang="en-US" dirty="0"/>
          </a:p>
          <a:p>
            <a:pPr marL="0" indent="0">
              <a:buNone/>
            </a:pPr>
            <a:endParaRPr lang="en-US" dirty="0" smtClean="0"/>
          </a:p>
          <a:p>
            <a:pPr marL="0" indent="0">
              <a:buNone/>
            </a:pPr>
            <a:r>
              <a:rPr lang="en-US" dirty="0"/>
              <a:t>Interpretability</a:t>
            </a:r>
            <a:endParaRPr lang="en-US" dirty="0">
              <a:hlinkClick r:id="rId9"/>
            </a:endParaRPr>
          </a:p>
          <a:p>
            <a:r>
              <a:rPr lang="en-US" dirty="0">
                <a:hlinkClick r:id="rId9"/>
              </a:rPr>
              <a:t>https://christophm.github.io/interpretable-ml-book/logistic.html</a:t>
            </a: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68</a:t>
            </a:fld>
            <a:endParaRPr lang="en-US"/>
          </a:p>
        </p:txBody>
      </p:sp>
    </p:spTree>
    <p:extLst>
      <p:ext uri="{BB962C8B-B14F-4D97-AF65-F5344CB8AC3E}">
        <p14:creationId xmlns:p14="http://schemas.microsoft.com/office/powerpoint/2010/main" val="32514780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9144000" cy="4525963"/>
          </a:xfrm>
        </p:spPr>
        <p:txBody>
          <a:bodyPr/>
          <a:lstStyle/>
          <a:p>
            <a:endParaRPr lang="en-US" dirty="0" smtClean="0"/>
          </a:p>
          <a:p>
            <a:r>
              <a:rPr lang="en-US" dirty="0" smtClean="0"/>
              <a:t>We will cover:</a:t>
            </a:r>
          </a:p>
          <a:p>
            <a:endParaRPr lang="en-US" dirty="0" smtClean="0"/>
          </a:p>
          <a:p>
            <a:r>
              <a:rPr lang="en-US" dirty="0" smtClean="0"/>
              <a:t>Linear </a:t>
            </a:r>
            <a:r>
              <a:rPr lang="en-US" dirty="0"/>
              <a:t>basis function </a:t>
            </a:r>
            <a:r>
              <a:rPr lang="en-US" dirty="0" smtClean="0"/>
              <a:t>models </a:t>
            </a:r>
            <a:endParaRPr lang="en-US" dirty="0"/>
          </a:p>
          <a:p>
            <a:r>
              <a:rPr lang="en-US" dirty="0" smtClean="0"/>
              <a:t>Bias-variance decomposition</a:t>
            </a:r>
          </a:p>
          <a:p>
            <a:r>
              <a:rPr lang="en-US" dirty="0" smtClean="0"/>
              <a:t>Bayesian </a:t>
            </a:r>
            <a:r>
              <a:rPr lang="en-US" dirty="0"/>
              <a:t>linear regression</a:t>
            </a:r>
          </a:p>
        </p:txBody>
      </p:sp>
      <p:sp>
        <p:nvSpPr>
          <p:cNvPr id="3" name="Content Placeholder 2"/>
          <p:cNvSpPr>
            <a:spLocks noGrp="1"/>
          </p:cNvSpPr>
          <p:nvPr>
            <p:ph sz="quarter" idx="10"/>
          </p:nvPr>
        </p:nvSpPr>
        <p:spPr/>
        <p:txBody>
          <a:bodyPr/>
          <a:lstStyle/>
          <a:p>
            <a:r>
              <a:rPr lang="en-US" dirty="0" smtClean="0"/>
              <a:t>In our next session</a:t>
            </a:r>
            <a:endParaRPr lang="en-US" dirty="0"/>
          </a:p>
        </p:txBody>
      </p:sp>
    </p:spTree>
    <p:extLst>
      <p:ext uri="{BB962C8B-B14F-4D97-AF65-F5344CB8AC3E}">
        <p14:creationId xmlns:p14="http://schemas.microsoft.com/office/powerpoint/2010/main" val="3588335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7</a:t>
            </a:fld>
            <a:endParaRPr lang="en-US"/>
          </a:p>
        </p:txBody>
      </p:sp>
      <p:pic>
        <p:nvPicPr>
          <p:cNvPr id="4" name="Picture 3"/>
          <p:cNvPicPr>
            <a:picLocks noChangeAspect="1"/>
          </p:cNvPicPr>
          <p:nvPr/>
        </p:nvPicPr>
        <p:blipFill rotWithShape="1">
          <a:blip r:embed="rId2"/>
          <a:srcRect l="24167" t="18875" r="22500" b="5533"/>
          <a:stretch/>
        </p:blipFill>
        <p:spPr>
          <a:xfrm>
            <a:off x="0" y="685801"/>
            <a:ext cx="7848600" cy="5670550"/>
          </a:xfrm>
          <a:prstGeom prst="rect">
            <a:avLst/>
          </a:prstGeom>
        </p:spPr>
      </p:pic>
    </p:spTree>
    <p:extLst>
      <p:ext uri="{BB962C8B-B14F-4D97-AF65-F5344CB8AC3E}">
        <p14:creationId xmlns:p14="http://schemas.microsoft.com/office/powerpoint/2010/main" val="31432379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If time permits slides </a:t>
            </a:r>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70</a:t>
            </a:fld>
            <a:endParaRPr lang="en-US"/>
          </a:p>
        </p:txBody>
      </p:sp>
    </p:spTree>
    <p:extLst>
      <p:ext uri="{BB962C8B-B14F-4D97-AF65-F5344CB8AC3E}">
        <p14:creationId xmlns:p14="http://schemas.microsoft.com/office/powerpoint/2010/main" val="3798499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1988" name="Group 4"/>
          <p:cNvGraphicFramePr>
            <a:graphicFrameLocks noGrp="1"/>
          </p:cNvGraphicFramePr>
          <p:nvPr>
            <p:extLst/>
          </p:nvPr>
        </p:nvGraphicFramePr>
        <p:xfrm>
          <a:off x="420216" y="2466181"/>
          <a:ext cx="6096000" cy="2794000"/>
        </p:xfrm>
        <a:graphic>
          <a:graphicData uri="http://schemas.openxmlformats.org/drawingml/2006/table">
            <a:tbl>
              <a:tblPr/>
              <a:tblGrid>
                <a:gridCol w="1524000"/>
                <a:gridCol w="1524000"/>
                <a:gridCol w="1524000"/>
                <a:gridCol w="1524000"/>
              </a:tblGrid>
              <a:tr h="660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tr>
              <a:tr h="68580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
                      </a:r>
                      <a:br>
                        <a:rPr kumimoji="0" lang="en-US" sz="2400" b="0" i="0" u="none" strike="noStrike" cap="none" normalizeH="0" baseline="0" smtClean="0">
                          <a:ln>
                            <a:noFill/>
                          </a:ln>
                          <a:solidFill>
                            <a:schemeClr val="tx1"/>
                          </a:solidFill>
                          <a:effectLst/>
                          <a:latin typeface="Arial" charset="0"/>
                        </a:rPr>
                      </a:br>
                      <a:endParaRPr kumimoji="0" lang="en-US" sz="24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ACTUAL</a:t>
                      </a:r>
                      <a:br>
                        <a:rPr kumimoji="0" lang="en-US" sz="2400" b="0" i="0" u="none" strike="noStrike" cap="none" normalizeH="0" baseline="0" smtClean="0">
                          <a:ln>
                            <a:noFill/>
                          </a:ln>
                          <a:solidFill>
                            <a:schemeClr val="tx1"/>
                          </a:solidFill>
                          <a:effectLst/>
                          <a:latin typeface="Arial" charset="0"/>
                        </a:rPr>
                      </a:br>
                      <a:r>
                        <a:rPr kumimoji="0" lang="en-US" sz="24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47" name="Text Box 27"/>
          <p:cNvSpPr txBox="1">
            <a:spLocks noChangeArrowheads="1"/>
          </p:cNvSpPr>
          <p:nvPr/>
        </p:nvSpPr>
        <p:spPr bwMode="auto">
          <a:xfrm>
            <a:off x="6781800" y="3232149"/>
            <a:ext cx="22098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dirty="0"/>
              <a:t>a: TP (true positive)</a:t>
            </a:r>
          </a:p>
          <a:p>
            <a:pPr>
              <a:spcBef>
                <a:spcPct val="50000"/>
              </a:spcBef>
              <a:spcAft>
                <a:spcPct val="0"/>
              </a:spcAft>
              <a:buClrTx/>
              <a:buSzTx/>
              <a:buFontTx/>
              <a:buNone/>
            </a:pPr>
            <a:r>
              <a:rPr lang="en-US" altLang="en-US" sz="1400" dirty="0"/>
              <a:t>b: FN (false negative)</a:t>
            </a:r>
          </a:p>
          <a:p>
            <a:pPr>
              <a:spcBef>
                <a:spcPct val="50000"/>
              </a:spcBef>
              <a:spcAft>
                <a:spcPct val="0"/>
              </a:spcAft>
              <a:buClrTx/>
              <a:buSzTx/>
              <a:buFontTx/>
              <a:buNone/>
            </a:pPr>
            <a:r>
              <a:rPr lang="en-US" altLang="en-US" sz="1400" dirty="0"/>
              <a:t>c: FP (false positive)</a:t>
            </a:r>
          </a:p>
          <a:p>
            <a:pPr>
              <a:spcBef>
                <a:spcPct val="50000"/>
              </a:spcBef>
              <a:spcAft>
                <a:spcPct val="0"/>
              </a:spcAft>
              <a:buClrTx/>
              <a:buSzTx/>
              <a:buFontTx/>
              <a:buNone/>
            </a:pPr>
            <a:r>
              <a:rPr lang="en-US" altLang="en-US" sz="1400" dirty="0"/>
              <a:t>d: TN (true negative)</a:t>
            </a:r>
          </a:p>
        </p:txBody>
      </p:sp>
      <p:sp>
        <p:nvSpPr>
          <p:cNvPr id="2" name="Title 1"/>
          <p:cNvSpPr>
            <a:spLocks noGrp="1"/>
          </p:cNvSpPr>
          <p:nvPr>
            <p:ph type="title"/>
          </p:nvPr>
        </p:nvSpPr>
        <p:spPr/>
        <p:txBody>
          <a:bodyPr/>
          <a:lstStyle/>
          <a:p>
            <a:r>
              <a:rPr lang="en-US" altLang="en-US" sz="4000" b="1" spc="-150" dirty="0">
                <a:latin typeface="Arial" pitchFamily="34" charset="0"/>
                <a:cs typeface="Arial" pitchFamily="34" charset="0"/>
              </a:rPr>
              <a:t>Confusion Matrix</a:t>
            </a:r>
            <a:endParaRPr lang="en-US" sz="4000" b="1" spc="-15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pPr>
              <a:defRPr/>
            </a:pPr>
            <a:fld id="{5D19FABE-2752-4AB0-9F65-50DED973DDD4}" type="slidenum">
              <a:rPr lang="en-US" smtClean="0"/>
              <a:pPr>
                <a:defRPr/>
              </a:pPr>
              <a:t>71</a:t>
            </a:fld>
            <a:endParaRPr lang="en-US"/>
          </a:p>
        </p:txBody>
      </p:sp>
    </p:spTree>
    <p:extLst>
      <p:ext uri="{BB962C8B-B14F-4D97-AF65-F5344CB8AC3E}">
        <p14:creationId xmlns:p14="http://schemas.microsoft.com/office/powerpoint/2010/main" val="12989920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037" y="1575594"/>
            <a:ext cx="5953125" cy="4362450"/>
          </a:xfrm>
        </p:spPr>
      </p:pic>
      <p:sp>
        <p:nvSpPr>
          <p:cNvPr id="3" name="Content Placeholder 2"/>
          <p:cNvSpPr>
            <a:spLocks noGrp="1"/>
          </p:cNvSpPr>
          <p:nvPr>
            <p:ph sz="quarter" idx="10"/>
          </p:nvPr>
        </p:nvSpPr>
        <p:spPr/>
        <p:txBody>
          <a:bodyPr/>
          <a:lstStyle/>
          <a:p>
            <a:r>
              <a:rPr lang="en-US" dirty="0" smtClean="0"/>
              <a:t>Multiclass</a:t>
            </a:r>
            <a:endParaRPr lang="en-US" dirty="0"/>
          </a:p>
        </p:txBody>
      </p:sp>
    </p:spTree>
    <p:extLst>
      <p:ext uri="{BB962C8B-B14F-4D97-AF65-F5344CB8AC3E}">
        <p14:creationId xmlns:p14="http://schemas.microsoft.com/office/powerpoint/2010/main" val="858604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a:t>
            </a:r>
            <a:r>
              <a:rPr lang="en-US" dirty="0" smtClean="0"/>
              <a:t>ind </a:t>
            </a:r>
            <a:r>
              <a:rPr lang="en-US" dirty="0"/>
              <a:t>TP, TN, FP and FN for each individual class. </a:t>
            </a:r>
            <a:endParaRPr lang="en-US" dirty="0" smtClean="0"/>
          </a:p>
          <a:p>
            <a:r>
              <a:rPr lang="en-US" dirty="0" smtClean="0"/>
              <a:t>For </a:t>
            </a:r>
            <a:r>
              <a:rPr lang="en-US" dirty="0"/>
              <a:t>example, if we take class Apple, </a:t>
            </a:r>
          </a:p>
          <a:p>
            <a:r>
              <a:rPr lang="en-US" b="1" i="1" dirty="0"/>
              <a:t>TP = 7</a:t>
            </a:r>
            <a:endParaRPr lang="en-US" dirty="0"/>
          </a:p>
          <a:p>
            <a:r>
              <a:rPr lang="en-US" b="1" i="1" dirty="0"/>
              <a:t>TN = (2+3+2+1) = 8</a:t>
            </a:r>
            <a:endParaRPr lang="en-US" dirty="0"/>
          </a:p>
          <a:p>
            <a:r>
              <a:rPr lang="en-US" b="1" i="1" dirty="0"/>
              <a:t>FP = (8+9) = 17</a:t>
            </a:r>
            <a:endParaRPr lang="en-US" dirty="0"/>
          </a:p>
          <a:p>
            <a:r>
              <a:rPr lang="en-US" b="1" i="1" dirty="0"/>
              <a:t>FN = (1+3) = 4</a:t>
            </a:r>
            <a:endParaRPr lang="en-US" dirty="0"/>
          </a:p>
          <a:p>
            <a:endParaRPr lang="en-US" b="1" i="1" dirty="0" smtClean="0"/>
          </a:p>
        </p:txBody>
      </p:sp>
      <p:sp>
        <p:nvSpPr>
          <p:cNvPr id="3" name="Content Placeholder 2"/>
          <p:cNvSpPr>
            <a:spLocks noGrp="1"/>
          </p:cNvSpPr>
          <p:nvPr>
            <p:ph sz="quarter" idx="10"/>
          </p:nvPr>
        </p:nvSpPr>
        <p:spPr/>
        <p:txBody>
          <a:bodyPr/>
          <a:lstStyle/>
          <a:p>
            <a:r>
              <a:rPr lang="en-US" dirty="0" smtClean="0"/>
              <a:t>Multiclass</a:t>
            </a:r>
            <a:endParaRPr lang="en-US" dirty="0"/>
          </a:p>
        </p:txBody>
      </p:sp>
    </p:spTree>
    <p:extLst>
      <p:ext uri="{BB962C8B-B14F-4D97-AF65-F5344CB8AC3E}">
        <p14:creationId xmlns:p14="http://schemas.microsoft.com/office/powerpoint/2010/main" val="41269803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z="4000" b="1" spc="-150" dirty="0">
                <a:latin typeface="Arial" pitchFamily="34" charset="0"/>
                <a:cs typeface="Arial" pitchFamily="34" charset="0"/>
              </a:rPr>
              <a:t>Accuracy</a:t>
            </a:r>
          </a:p>
        </p:txBody>
      </p:sp>
      <p:sp>
        <p:nvSpPr>
          <p:cNvPr id="6147" name="Rectangle 3"/>
          <p:cNvSpPr>
            <a:spLocks noGrp="1" noChangeArrowheads="1"/>
          </p:cNvSpPr>
          <p:nvPr>
            <p:ph type="body" idx="1"/>
          </p:nvPr>
        </p:nvSpPr>
        <p:spPr/>
        <p:txBody>
          <a:bodyPr/>
          <a:lstStyle/>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Most widely-used metric:</a:t>
            </a:r>
          </a:p>
          <a:p>
            <a:endParaRPr lang="en-US" altLang="en-US" dirty="0" smtClean="0"/>
          </a:p>
        </p:txBody>
      </p:sp>
      <p:graphicFrame>
        <p:nvGraphicFramePr>
          <p:cNvPr id="1323012" name="Group 4"/>
          <p:cNvGraphicFramePr>
            <a:graphicFrameLocks noGrp="1"/>
          </p:cNvGraphicFramePr>
          <p:nvPr>
            <p:extLst/>
          </p:nvPr>
        </p:nvGraphicFramePr>
        <p:xfrm>
          <a:off x="1524000" y="1752599"/>
          <a:ext cx="6096000" cy="2619246"/>
        </p:xfrm>
        <a:graphic>
          <a:graphicData uri="http://schemas.openxmlformats.org/drawingml/2006/table">
            <a:tbl>
              <a:tblPr/>
              <a:tblGrid>
                <a:gridCol w="1524000"/>
                <a:gridCol w="1524000"/>
                <a:gridCol w="1524000"/>
                <a:gridCol w="1524000"/>
              </a:tblGrid>
              <a:tr h="1271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
                      </a:r>
                      <a:br>
                        <a:rPr kumimoji="0" lang="en-US" sz="2400" b="0" i="0" u="none" strike="noStrike" cap="none" normalizeH="0" baseline="0" dirty="0" smtClean="0">
                          <a:ln>
                            <a:noFill/>
                          </a:ln>
                          <a:solidFill>
                            <a:schemeClr val="tx1"/>
                          </a:solidFill>
                          <a:effectLst/>
                          <a:latin typeface="Arial" charset="0"/>
                        </a:rPr>
                      </a:br>
                      <a:endParaRPr kumimoji="0" lang="en-US" sz="24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ACTUAL</a:t>
                      </a:r>
                      <a:br>
                        <a:rPr kumimoji="0" lang="en-US" sz="2400" b="0" i="0" u="none" strike="noStrike" cap="none" normalizeH="0" baseline="0" dirty="0" smtClean="0">
                          <a:ln>
                            <a:noFill/>
                          </a:ln>
                          <a:solidFill>
                            <a:schemeClr val="tx1"/>
                          </a:solidFill>
                          <a:effectLst/>
                          <a:latin typeface="Arial" charset="0"/>
                        </a:rPr>
                      </a:br>
                      <a:r>
                        <a:rPr kumimoji="0" lang="en-US" sz="2400" b="0" i="0" u="none" strike="noStrike" cap="none" normalizeH="0" baseline="0" dirty="0" smtClean="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b</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171" name="Object 27"/>
          <p:cNvGraphicFramePr>
            <a:graphicFrameLocks noChangeAspect="1"/>
          </p:cNvGraphicFramePr>
          <p:nvPr/>
        </p:nvGraphicFramePr>
        <p:xfrm>
          <a:off x="609600" y="5105400"/>
          <a:ext cx="7583488" cy="969963"/>
        </p:xfrm>
        <a:graphic>
          <a:graphicData uri="http://schemas.openxmlformats.org/presentationml/2006/ole">
            <mc:AlternateContent xmlns:mc="http://schemas.openxmlformats.org/markup-compatibility/2006">
              <mc:Choice xmlns:v="urn:schemas-microsoft-com:vml" Requires="v">
                <p:oleObj spid="_x0000_s4122" name="Equation" r:id="rId3" imgW="5664200" imgH="723900" progId="Equation.3">
                  <p:embed/>
                </p:oleObj>
              </mc:Choice>
              <mc:Fallback>
                <p:oleObj name="Equation" r:id="rId3" imgW="5664200" imgH="7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105400"/>
                        <a:ext cx="7583488"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74</a:t>
            </a:fld>
            <a:endParaRPr lang="en-US"/>
          </a:p>
        </p:txBody>
      </p:sp>
    </p:spTree>
    <p:extLst>
      <p:ext uri="{BB962C8B-B14F-4D97-AF65-F5344CB8AC3E}">
        <p14:creationId xmlns:p14="http://schemas.microsoft.com/office/powerpoint/2010/main" val="2125607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b="1" spc="-150" dirty="0">
                <a:latin typeface="Arial" pitchFamily="34" charset="0"/>
                <a:cs typeface="Arial" pitchFamily="34" charset="0"/>
              </a:rPr>
              <a:t>Problem with Accuracy</a:t>
            </a:r>
            <a:endParaRPr lang="en-US" altLang="en-US" dirty="0" smtClean="0"/>
          </a:p>
        </p:txBody>
      </p:sp>
      <p:sp>
        <p:nvSpPr>
          <p:cNvPr id="8195" name="Rectangle 3"/>
          <p:cNvSpPr>
            <a:spLocks noGrp="1" noChangeArrowheads="1"/>
          </p:cNvSpPr>
          <p:nvPr>
            <p:ph type="body" idx="1"/>
          </p:nvPr>
        </p:nvSpPr>
        <p:spPr/>
        <p:txBody>
          <a:bodyPr>
            <a:normAutofit lnSpcReduction="10000"/>
          </a:bodyPr>
          <a:lstStyle/>
          <a:p>
            <a:pPr>
              <a:lnSpc>
                <a:spcPct val="90000"/>
              </a:lnSpc>
            </a:pPr>
            <a:r>
              <a:rPr lang="en-US" altLang="en-US" dirty="0" smtClean="0"/>
              <a:t>Consider a 2-class problem</a:t>
            </a:r>
          </a:p>
          <a:p>
            <a:pPr lvl="1">
              <a:lnSpc>
                <a:spcPct val="90000"/>
              </a:lnSpc>
            </a:pPr>
            <a:r>
              <a:rPr lang="en-US" altLang="en-US" dirty="0" smtClean="0"/>
              <a:t>Number of Class NO examples = 990</a:t>
            </a:r>
          </a:p>
          <a:p>
            <a:pPr lvl="1">
              <a:lnSpc>
                <a:spcPct val="90000"/>
              </a:lnSpc>
            </a:pPr>
            <a:r>
              <a:rPr lang="en-US" altLang="en-US" dirty="0" smtClean="0"/>
              <a:t>Number of Class YES examples = 10</a:t>
            </a:r>
          </a:p>
          <a:p>
            <a:pPr lvl="2">
              <a:lnSpc>
                <a:spcPct val="90000"/>
              </a:lnSpc>
            </a:pPr>
            <a:endParaRPr lang="en-US" altLang="en-US" dirty="0" smtClean="0"/>
          </a:p>
          <a:p>
            <a:pPr>
              <a:lnSpc>
                <a:spcPct val="90000"/>
              </a:lnSpc>
            </a:pPr>
            <a:r>
              <a:rPr lang="en-US" altLang="en-US" dirty="0" smtClean="0"/>
              <a:t>If a model predicts everything to be class NO, accuracy is 990/1000 = 99 %</a:t>
            </a:r>
          </a:p>
          <a:p>
            <a:pPr lvl="1">
              <a:lnSpc>
                <a:spcPct val="90000"/>
              </a:lnSpc>
            </a:pPr>
            <a:r>
              <a:rPr lang="en-US" altLang="en-US" dirty="0" smtClean="0"/>
              <a:t>This is misleading because the model does not detect any class YES example</a:t>
            </a:r>
          </a:p>
          <a:p>
            <a:pPr lvl="1">
              <a:lnSpc>
                <a:spcPct val="90000"/>
              </a:lnSpc>
            </a:pPr>
            <a:r>
              <a:rPr lang="en-US" altLang="en-US" dirty="0" smtClean="0"/>
              <a:t>Detecting the rare class is usually more interesting (e.g., frauds, intrusions, defects, </a:t>
            </a:r>
            <a:r>
              <a:rPr lang="en-US" altLang="en-US" dirty="0" err="1" smtClean="0"/>
              <a:t>etc</a:t>
            </a:r>
            <a:r>
              <a:rPr lang="en-US" altLang="en-US" dirty="0" smtClean="0"/>
              <a:t>)</a:t>
            </a:r>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75</a:t>
            </a:fld>
            <a:endParaRPr lang="en-US"/>
          </a:p>
        </p:txBody>
      </p:sp>
    </p:spTree>
    <p:extLst>
      <p:ext uri="{BB962C8B-B14F-4D97-AF65-F5344CB8AC3E}">
        <p14:creationId xmlns:p14="http://schemas.microsoft.com/office/powerpoint/2010/main" val="20088546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533400"/>
            <a:ext cx="5867400" cy="533400"/>
          </a:xfrm>
        </p:spPr>
        <p:txBody>
          <a:bodyPr>
            <a:normAutofit fontScale="90000"/>
          </a:bodyPr>
          <a:lstStyle/>
          <a:p>
            <a:pPr algn="l"/>
            <a:r>
              <a:rPr lang="en-US" altLang="en-US" dirty="0" smtClean="0"/>
              <a:t>Alternative Measures</a:t>
            </a:r>
          </a:p>
        </p:txBody>
      </p:sp>
      <p:graphicFrame>
        <p:nvGraphicFramePr>
          <p:cNvPr id="9219" name="Object 3"/>
          <p:cNvGraphicFramePr>
            <a:graphicFrameLocks noChangeAspect="1"/>
          </p:cNvGraphicFramePr>
          <p:nvPr>
            <p:extLst/>
          </p:nvPr>
        </p:nvGraphicFramePr>
        <p:xfrm>
          <a:off x="2120900" y="4179887"/>
          <a:ext cx="4800600" cy="2716213"/>
        </p:xfrm>
        <a:graphic>
          <a:graphicData uri="http://schemas.openxmlformats.org/presentationml/2006/ole">
            <mc:AlternateContent xmlns:mc="http://schemas.openxmlformats.org/markup-compatibility/2006">
              <mc:Choice xmlns:v="urn:schemas-microsoft-com:vml" Requires="v">
                <p:oleObj spid="_x0000_s5146" name="Equation" r:id="rId3" imgW="4241800" imgH="2400300" progId="Equation.3">
                  <p:embed/>
                </p:oleObj>
              </mc:Choice>
              <mc:Fallback>
                <p:oleObj name="Equation" r:id="rId3" imgW="4241800" imgH="2400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900" y="4179887"/>
                        <a:ext cx="4800600" cy="271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Group 4"/>
          <p:cNvGraphicFramePr>
            <a:graphicFrameLocks noGrp="1"/>
          </p:cNvGraphicFramePr>
          <p:nvPr>
            <p:extLst/>
          </p:nvPr>
        </p:nvGraphicFramePr>
        <p:xfrm>
          <a:off x="1473200" y="1190754"/>
          <a:ext cx="6096000" cy="2619246"/>
        </p:xfrm>
        <a:graphic>
          <a:graphicData uri="http://schemas.openxmlformats.org/drawingml/2006/table">
            <a:tbl>
              <a:tblPr/>
              <a:tblGrid>
                <a:gridCol w="1524000"/>
                <a:gridCol w="1524000"/>
                <a:gridCol w="1524000"/>
                <a:gridCol w="1524000"/>
              </a:tblGrid>
              <a:tr h="1271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
                      </a:r>
                      <a:br>
                        <a:rPr kumimoji="0" lang="en-US" sz="2400" b="0" i="0" u="none" strike="noStrike" cap="none" normalizeH="0" baseline="0" dirty="0" smtClean="0">
                          <a:ln>
                            <a:noFill/>
                          </a:ln>
                          <a:solidFill>
                            <a:schemeClr val="tx1"/>
                          </a:solidFill>
                          <a:effectLst/>
                          <a:latin typeface="Arial" charset="0"/>
                        </a:rPr>
                      </a:br>
                      <a:endParaRPr kumimoji="0" lang="en-US" sz="24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ACTUAL</a:t>
                      </a:r>
                      <a:br>
                        <a:rPr kumimoji="0" lang="en-US" sz="2400" b="0" i="0" u="none" strike="noStrike" cap="none" normalizeH="0" baseline="0" dirty="0" smtClean="0">
                          <a:ln>
                            <a:noFill/>
                          </a:ln>
                          <a:solidFill>
                            <a:schemeClr val="tx1"/>
                          </a:solidFill>
                          <a:effectLst/>
                          <a:latin typeface="Arial" charset="0"/>
                        </a:rPr>
                      </a:br>
                      <a:r>
                        <a:rPr kumimoji="0" lang="en-US" sz="2400" b="0" i="0" u="none" strike="noStrike" cap="none" normalizeH="0" baseline="0" dirty="0" smtClean="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b</a:t>
                      </a:r>
                      <a:br>
                        <a:rPr kumimoji="0" lang="en-US" sz="2000" b="0" i="0" u="none" strike="noStrike" cap="none" normalizeH="0" baseline="0" smtClean="0">
                          <a:ln>
                            <a:noFill/>
                          </a:ln>
                          <a:solidFill>
                            <a:schemeClr val="tx1"/>
                          </a:solidFill>
                          <a:effectLst/>
                          <a:latin typeface="Arial" charset="0"/>
                        </a:rPr>
                      </a:br>
                      <a:r>
                        <a:rPr kumimoji="0" lang="en-US" sz="2000" b="0" i="0" u="none" strike="noStrike" cap="none" normalizeH="0" baseline="0" smtClean="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 name="Picture 7" descr="8pre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158116"/>
            <a:ext cx="35814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8rec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571" y="5168105"/>
            <a:ext cx="3124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262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558213"/>
            <a:ext cx="8280400" cy="533400"/>
          </a:xfrm>
        </p:spPr>
        <p:txBody>
          <a:bodyPr>
            <a:normAutofit fontScale="90000"/>
          </a:bodyPr>
          <a:lstStyle/>
          <a:p>
            <a:pPr algn="l"/>
            <a:r>
              <a:rPr lang="en-US" altLang="en-US" b="1" dirty="0" smtClean="0"/>
              <a:t>Alternative</a:t>
            </a:r>
            <a:r>
              <a:rPr lang="en-US" altLang="en-US" dirty="0" smtClean="0"/>
              <a:t> </a:t>
            </a:r>
            <a:r>
              <a:rPr lang="en-US" altLang="en-US" b="1" dirty="0" smtClean="0"/>
              <a:t>Measures</a:t>
            </a:r>
          </a:p>
        </p:txBody>
      </p:sp>
      <p:graphicFrame>
        <p:nvGraphicFramePr>
          <p:cNvPr id="11267" name="Object 3"/>
          <p:cNvGraphicFramePr>
            <a:graphicFrameLocks noChangeAspect="1"/>
          </p:cNvGraphicFramePr>
          <p:nvPr>
            <p:extLst/>
          </p:nvPr>
        </p:nvGraphicFramePr>
        <p:xfrm>
          <a:off x="5629275" y="1523205"/>
          <a:ext cx="2989263" cy="2363787"/>
        </p:xfrm>
        <a:graphic>
          <a:graphicData uri="http://schemas.openxmlformats.org/presentationml/2006/ole">
            <mc:AlternateContent xmlns:mc="http://schemas.openxmlformats.org/markup-compatibility/2006">
              <mc:Choice xmlns:v="urn:schemas-microsoft-com:vml" Requires="v">
                <p:oleObj spid="_x0000_s6194" name="Equation" r:id="rId3" imgW="2057400" imgH="1625400" progId="Equation.3">
                  <p:embed/>
                </p:oleObj>
              </mc:Choice>
              <mc:Fallback>
                <p:oleObj name="Equation" r:id="rId3" imgW="2057400" imgH="1625400" progId="Equation.3">
                  <p:embed/>
                  <p:pic>
                    <p:nvPicPr>
                      <p:cNvPr id="0" name=""/>
                      <p:cNvPicPr>
                        <a:picLocks noChangeAspect="1" noChangeArrowheads="1"/>
                      </p:cNvPicPr>
                      <p:nvPr/>
                    </p:nvPicPr>
                    <p:blipFill>
                      <a:blip r:embed="rId4"/>
                      <a:srcRect/>
                      <a:stretch>
                        <a:fillRect/>
                      </a:stretch>
                    </p:blipFill>
                    <p:spPr bwMode="auto">
                      <a:xfrm>
                        <a:off x="5629275" y="1523205"/>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nvPr>
        </p:nvGraphicFramePr>
        <p:xfrm>
          <a:off x="304800" y="1752600"/>
          <a:ext cx="4953000" cy="1904999"/>
        </p:xfrm>
        <a:graphic>
          <a:graphicData uri="http://schemas.openxmlformats.org/drawingml/2006/table">
            <a:tbl>
              <a:tblPr/>
              <a:tblGrid>
                <a:gridCol w="1237926"/>
                <a:gridCol w="1239222"/>
                <a:gridCol w="1237926"/>
                <a:gridCol w="1237926"/>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
                      </a:r>
                      <a:br>
                        <a:rPr kumimoji="0" lang="en-US" sz="1800" b="0" i="0" u="none" strike="noStrike" cap="none" normalizeH="0" baseline="0" smtClean="0">
                          <a:ln>
                            <a:noFill/>
                          </a:ln>
                          <a:solidFill>
                            <a:schemeClr val="tx1"/>
                          </a:solidFill>
                          <a:effectLst/>
                          <a:latin typeface="Arial" charset="0"/>
                        </a:rPr>
                      </a:b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ACTUAL</a:t>
                      </a:r>
                      <a:br>
                        <a:rPr kumimoji="0" lang="en-US" sz="1800" b="0" i="0" u="none" strike="noStrike" cap="none" normalizeH="0" baseline="0" smtClean="0">
                          <a:ln>
                            <a:noFill/>
                          </a:ln>
                          <a:solidFill>
                            <a:schemeClr val="tx1"/>
                          </a:solidFill>
                          <a:effectLst/>
                          <a:latin typeface="Arial" charset="0"/>
                        </a:rPr>
                      </a:br>
                      <a:r>
                        <a:rPr kumimoji="0" lang="en-US" sz="18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4"/>
          <p:cNvGraphicFramePr>
            <a:graphicFrameLocks/>
          </p:cNvGraphicFramePr>
          <p:nvPr/>
        </p:nvGraphicFramePr>
        <p:xfrm>
          <a:off x="304800" y="3962400"/>
          <a:ext cx="4953000" cy="1904999"/>
        </p:xfrm>
        <a:graphic>
          <a:graphicData uri="http://schemas.openxmlformats.org/drawingml/2006/table">
            <a:tbl>
              <a:tblPr/>
              <a:tblGrid>
                <a:gridCol w="1237926"/>
                <a:gridCol w="1239222"/>
                <a:gridCol w="1237926"/>
                <a:gridCol w="1237926"/>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
                      </a:r>
                      <a:br>
                        <a:rPr kumimoji="0" lang="en-US" sz="1800" b="0" i="0" u="none" strike="noStrike" cap="none" normalizeH="0" baseline="0" smtClean="0">
                          <a:ln>
                            <a:noFill/>
                          </a:ln>
                          <a:solidFill>
                            <a:schemeClr val="tx1"/>
                          </a:solidFill>
                          <a:effectLst/>
                          <a:latin typeface="Arial" charset="0"/>
                        </a:rPr>
                      </a:b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ACTUAL</a:t>
                      </a:r>
                      <a:br>
                        <a:rPr kumimoji="0" lang="en-US" sz="1800" b="0" i="0" u="none" strike="noStrike" cap="none" normalizeH="0" baseline="0" smtClean="0">
                          <a:ln>
                            <a:noFill/>
                          </a:ln>
                          <a:solidFill>
                            <a:schemeClr val="tx1"/>
                          </a:solidFill>
                          <a:effectLst/>
                          <a:latin typeface="Arial" charset="0"/>
                        </a:rPr>
                      </a:br>
                      <a:r>
                        <a:rPr kumimoji="0" lang="en-US" sz="1800" b="0" i="0" u="none" strike="noStrike" cap="none" normalizeH="0" baseline="0" smtClean="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smtClean="0">
                          <a:ln>
                            <a:noFill/>
                          </a:ln>
                          <a:solidFill>
                            <a:schemeClr val="tx1"/>
                          </a:solidFill>
                          <a:effectLst/>
                          <a:latin typeface="Arial" charset="0"/>
                        </a:rPr>
                        <a:t> 990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1314" name="Object 1"/>
          <p:cNvGraphicFramePr>
            <a:graphicFrameLocks noChangeAspect="1"/>
          </p:cNvGraphicFramePr>
          <p:nvPr>
            <p:extLst/>
          </p:nvPr>
        </p:nvGraphicFramePr>
        <p:xfrm>
          <a:off x="5648325" y="3962400"/>
          <a:ext cx="2970213" cy="2363788"/>
        </p:xfrm>
        <a:graphic>
          <a:graphicData uri="http://schemas.openxmlformats.org/presentationml/2006/ole">
            <mc:AlternateContent xmlns:mc="http://schemas.openxmlformats.org/markup-compatibility/2006">
              <mc:Choice xmlns:v="urn:schemas-microsoft-com:vml" Requires="v">
                <p:oleObj spid="_x0000_s6195" name="Equation" r:id="rId5" imgW="2044440" imgH="1625400" progId="Equation.3">
                  <p:embed/>
                </p:oleObj>
              </mc:Choice>
              <mc:Fallback>
                <p:oleObj name="Equation" r:id="rId5" imgW="2044440" imgH="1625400" progId="Equation.3">
                  <p:embed/>
                  <p:pic>
                    <p:nvPicPr>
                      <p:cNvPr id="0" name=""/>
                      <p:cNvPicPr>
                        <a:picLocks noChangeAspect="1" noChangeArrowheads="1"/>
                      </p:cNvPicPr>
                      <p:nvPr/>
                    </p:nvPicPr>
                    <p:blipFill>
                      <a:blip r:embed="rId6"/>
                      <a:srcRect/>
                      <a:stretch>
                        <a:fillRect/>
                      </a:stretch>
                    </p:blipFill>
                    <p:spPr bwMode="auto">
                      <a:xfrm>
                        <a:off x="5648325" y="3962400"/>
                        <a:ext cx="2970213"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20984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63286" y="1790620"/>
            <a:ext cx="8229600" cy="4525963"/>
          </a:xfrm>
        </p:spPr>
        <p:txBody>
          <a:bodyPr>
            <a:normAutofit lnSpcReduction="10000"/>
          </a:bodyPr>
          <a:lstStyle/>
          <a:p>
            <a:pPr>
              <a:buFont typeface="Arial" panose="020B0604020202020204" pitchFamily="34" charset="0"/>
              <a:buChar char="•"/>
            </a:pPr>
            <a:r>
              <a:rPr lang="en-IN" sz="2400" dirty="0"/>
              <a:t>True positive rate (</a:t>
            </a:r>
            <a:r>
              <a:rPr lang="en-IN" sz="2400" dirty="0">
                <a:solidFill>
                  <a:schemeClr val="tx2"/>
                </a:solidFill>
              </a:rPr>
              <a:t>TPR</a:t>
            </a:r>
            <a:r>
              <a:rPr lang="en-IN" sz="2400" dirty="0"/>
              <a:t>) or </a:t>
            </a:r>
            <a:r>
              <a:rPr lang="en-IN" sz="2400" b="1" dirty="0"/>
              <a:t>sensitivity</a:t>
            </a:r>
            <a:r>
              <a:rPr lang="en-IN" sz="2400" dirty="0"/>
              <a:t> is defined as the fraction of positive examples predicted correctly by the model</a:t>
            </a:r>
          </a:p>
          <a:p>
            <a:pPr>
              <a:buFont typeface="Arial" panose="020B0604020202020204" pitchFamily="34" charset="0"/>
              <a:buChar char="•"/>
            </a:pPr>
            <a:endParaRPr lang="en-IN" sz="2400" dirty="0" smtClean="0"/>
          </a:p>
          <a:p>
            <a:pPr>
              <a:buFont typeface="Arial" panose="020B0604020202020204" pitchFamily="34" charset="0"/>
              <a:buChar char="•"/>
            </a:pPr>
            <a:r>
              <a:rPr lang="en-IN" sz="2400" dirty="0" smtClean="0"/>
              <a:t>True </a:t>
            </a:r>
            <a:r>
              <a:rPr lang="en-IN" sz="2400" dirty="0"/>
              <a:t>negative rate (TNR) or </a:t>
            </a:r>
            <a:r>
              <a:rPr lang="en-IN" sz="2400" b="1" dirty="0"/>
              <a:t>specificity</a:t>
            </a:r>
            <a:r>
              <a:rPr lang="en-IN" sz="2400" dirty="0"/>
              <a:t> is defined as the fraction of negative examples predicted correctly by the </a:t>
            </a:r>
            <a:r>
              <a:rPr lang="en-IN" sz="2400" dirty="0" smtClean="0"/>
              <a:t>model</a:t>
            </a:r>
          </a:p>
          <a:p>
            <a:pPr>
              <a:buFont typeface="Arial" panose="020B0604020202020204" pitchFamily="34" charset="0"/>
              <a:buChar char="•"/>
            </a:pPr>
            <a:endParaRPr lang="en-IN" sz="2400" dirty="0"/>
          </a:p>
          <a:p>
            <a:pPr>
              <a:buFont typeface="Arial" panose="020B0604020202020204" pitchFamily="34" charset="0"/>
              <a:buChar char="•"/>
            </a:pPr>
            <a:r>
              <a:rPr lang="en-IN" sz="2400" dirty="0" smtClean="0"/>
              <a:t>False </a:t>
            </a:r>
            <a:r>
              <a:rPr lang="en-IN" sz="2400" dirty="0"/>
              <a:t>positive rate (</a:t>
            </a:r>
            <a:r>
              <a:rPr lang="en-IN" sz="2400" dirty="0">
                <a:solidFill>
                  <a:schemeClr val="tx2"/>
                </a:solidFill>
              </a:rPr>
              <a:t>FPR</a:t>
            </a:r>
            <a:r>
              <a:rPr lang="en-IN" sz="2400" dirty="0"/>
              <a:t>) is the fraction of negative examples predicted as a positive </a:t>
            </a:r>
            <a:r>
              <a:rPr lang="en-IN" sz="2400" dirty="0" smtClean="0"/>
              <a:t>class</a:t>
            </a:r>
          </a:p>
          <a:p>
            <a:pPr>
              <a:buFont typeface="Arial" panose="020B0604020202020204" pitchFamily="34" charset="0"/>
              <a:buChar char="•"/>
            </a:pPr>
            <a:endParaRPr lang="en-IN" sz="2400" dirty="0"/>
          </a:p>
          <a:p>
            <a:pPr>
              <a:buFont typeface="Arial" panose="020B0604020202020204" pitchFamily="34" charset="0"/>
              <a:buChar char="•"/>
            </a:pPr>
            <a:r>
              <a:rPr lang="en-IN" sz="2400" dirty="0" smtClean="0"/>
              <a:t>False </a:t>
            </a:r>
            <a:r>
              <a:rPr lang="en-IN" sz="2400" dirty="0"/>
              <a:t>negative rate (</a:t>
            </a:r>
            <a:r>
              <a:rPr lang="en-IN" sz="2400" dirty="0" smtClean="0"/>
              <a:t>FNR</a:t>
            </a:r>
            <a:r>
              <a:rPr lang="en-IN" sz="2400" dirty="0"/>
              <a:t>) is the fraction of positive examples predicted as a negative class</a:t>
            </a:r>
          </a:p>
          <a:p>
            <a:pPr>
              <a:buFont typeface="Arial" panose="020B0604020202020204" pitchFamily="34" charset="0"/>
              <a:buChar char="•"/>
            </a:pPr>
            <a:endParaRPr lang="en-IN" sz="2000" dirty="0"/>
          </a:p>
          <a:p>
            <a:pPr lvl="1"/>
            <a:endParaRPr lang="en-IN" sz="2000" dirty="0"/>
          </a:p>
          <a:p>
            <a:pPr lvl="1"/>
            <a:endParaRPr lang="en-IN" dirty="0"/>
          </a:p>
        </p:txBody>
      </p:sp>
      <p:sp>
        <p:nvSpPr>
          <p:cNvPr id="5" name="Title 4"/>
          <p:cNvSpPr>
            <a:spLocks noGrp="1"/>
          </p:cNvSpPr>
          <p:nvPr>
            <p:ph type="title" idx="4294967295"/>
          </p:nvPr>
        </p:nvSpPr>
        <p:spPr>
          <a:xfrm>
            <a:off x="304800" y="678973"/>
            <a:ext cx="6991350" cy="765175"/>
          </a:xfrm>
          <a:prstGeom prst="rect">
            <a:avLst/>
          </a:prstGeom>
        </p:spPr>
        <p:txBody>
          <a:bodyPr>
            <a:normAutofit/>
          </a:bodyPr>
          <a:lstStyle/>
          <a:p>
            <a:r>
              <a:rPr lang="en-IN" sz="3600" b="1" dirty="0">
                <a:latin typeface="Times New Roman" panose="02020603050405020304" pitchFamily="18" charset="0"/>
                <a:cs typeface="Times New Roman" panose="02020603050405020304" pitchFamily="18" charset="0"/>
              </a:rPr>
              <a:t>Model Evaluation Measures</a:t>
            </a:r>
            <a:endParaRPr lang="en-US"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1B4A7EFF-0B75-5744-BADD-6F9ED28CF419}"/>
              </a:ext>
            </a:extLst>
          </p:cNvPr>
          <p:cNvPicPr>
            <a:picLocks noChangeAspect="1"/>
          </p:cNvPicPr>
          <p:nvPr/>
        </p:nvPicPr>
        <p:blipFill>
          <a:blip r:embed="rId2"/>
          <a:stretch>
            <a:fillRect/>
          </a:stretch>
        </p:blipFill>
        <p:spPr>
          <a:xfrm>
            <a:off x="2705100" y="2522762"/>
            <a:ext cx="2516878" cy="376457"/>
          </a:xfrm>
          <a:prstGeom prst="rect">
            <a:avLst/>
          </a:prstGeom>
        </p:spPr>
      </p:pic>
      <p:pic>
        <p:nvPicPr>
          <p:cNvPr id="7" name="Picture 6">
            <a:extLst>
              <a:ext uri="{FF2B5EF4-FFF2-40B4-BE49-F238E27FC236}">
                <a16:creationId xmlns="" xmlns:a16="http://schemas.microsoft.com/office/drawing/2014/main" id="{33B73C34-74FF-DA4F-9ED4-7C9B86CD46EC}"/>
              </a:ext>
            </a:extLst>
          </p:cNvPr>
          <p:cNvPicPr>
            <a:picLocks noChangeAspect="1"/>
          </p:cNvPicPr>
          <p:nvPr/>
        </p:nvPicPr>
        <p:blipFill>
          <a:blip r:embed="rId3"/>
          <a:stretch>
            <a:fillRect/>
          </a:stretch>
        </p:blipFill>
        <p:spPr>
          <a:xfrm>
            <a:off x="2971800" y="4751526"/>
            <a:ext cx="3059165" cy="444277"/>
          </a:xfrm>
          <a:prstGeom prst="rect">
            <a:avLst/>
          </a:prstGeom>
        </p:spPr>
      </p:pic>
      <p:pic>
        <p:nvPicPr>
          <p:cNvPr id="8" name="Picture 7">
            <a:extLst>
              <a:ext uri="{FF2B5EF4-FFF2-40B4-BE49-F238E27FC236}">
                <a16:creationId xmlns="" xmlns:a16="http://schemas.microsoft.com/office/drawing/2014/main" id="{A5719E25-C11A-1E4C-B6BC-0053509AF347}"/>
              </a:ext>
            </a:extLst>
          </p:cNvPr>
          <p:cNvPicPr>
            <a:picLocks noChangeAspect="1"/>
          </p:cNvPicPr>
          <p:nvPr/>
        </p:nvPicPr>
        <p:blipFill>
          <a:blip r:embed="rId4"/>
          <a:stretch>
            <a:fillRect/>
          </a:stretch>
        </p:blipFill>
        <p:spPr>
          <a:xfrm>
            <a:off x="2705100" y="3631360"/>
            <a:ext cx="2516878" cy="341271"/>
          </a:xfrm>
          <a:prstGeom prst="rect">
            <a:avLst/>
          </a:prstGeom>
        </p:spPr>
      </p:pic>
      <p:pic>
        <p:nvPicPr>
          <p:cNvPr id="9" name="Picture 8">
            <a:extLst>
              <a:ext uri="{FF2B5EF4-FFF2-40B4-BE49-F238E27FC236}">
                <a16:creationId xmlns="" xmlns:a16="http://schemas.microsoft.com/office/drawing/2014/main" id="{014BC490-B49B-4249-ADC4-D0B9FFC67634}"/>
              </a:ext>
            </a:extLst>
          </p:cNvPr>
          <p:cNvPicPr>
            <a:picLocks noChangeAspect="1"/>
          </p:cNvPicPr>
          <p:nvPr/>
        </p:nvPicPr>
        <p:blipFill>
          <a:blip r:embed="rId5"/>
          <a:stretch>
            <a:fillRect/>
          </a:stretch>
        </p:blipFill>
        <p:spPr>
          <a:xfrm>
            <a:off x="2490788" y="5943601"/>
            <a:ext cx="2935456" cy="419350"/>
          </a:xfrm>
          <a:prstGeom prst="rect">
            <a:avLst/>
          </a:prstGeom>
        </p:spPr>
      </p:pic>
      <p:sp>
        <p:nvSpPr>
          <p:cNvPr id="2" name="Slide Number Placeholder 1">
            <a:extLst>
              <a:ext uri="{FF2B5EF4-FFF2-40B4-BE49-F238E27FC236}">
                <a16:creationId xmlns="" xmlns:a16="http://schemas.microsoft.com/office/drawing/2014/main" id="{5AB30F3C-1A1A-45E6-A979-1E2EBC650BE5}"/>
              </a:ext>
            </a:extLst>
          </p:cNvPr>
          <p:cNvSpPr>
            <a:spLocks noGrp="1"/>
          </p:cNvSpPr>
          <p:nvPr>
            <p:ph type="sldNum" sz="quarter" idx="14"/>
          </p:nvPr>
        </p:nvSpPr>
        <p:spPr/>
        <p:txBody>
          <a:bodyPr/>
          <a:lstStyle/>
          <a:p>
            <a:fld id="{BC8D7E44-7D4F-4942-A8C9-2DF6BF8399E8}" type="slidenum">
              <a:rPr lang="en-US" smtClean="0"/>
              <a:pPr/>
              <a:t>78</a:t>
            </a:fld>
            <a:endParaRPr lang="en-US" dirty="0"/>
          </a:p>
        </p:txBody>
      </p:sp>
    </p:spTree>
    <p:extLst>
      <p:ext uri="{BB962C8B-B14F-4D97-AF65-F5344CB8AC3E}">
        <p14:creationId xmlns:p14="http://schemas.microsoft.com/office/powerpoint/2010/main" val="41304767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a:xfrm>
            <a:off x="7495" y="762000"/>
            <a:ext cx="8610600" cy="533400"/>
          </a:xfrm>
        </p:spPr>
        <p:txBody>
          <a:bodyPr>
            <a:normAutofit fontScale="90000"/>
          </a:bodyPr>
          <a:lstStyle/>
          <a:p>
            <a:r>
              <a:rPr lang="en-US" altLang="en-US" dirty="0" smtClean="0"/>
              <a:t>ROC (Receiver Operating Characteristic)</a:t>
            </a:r>
          </a:p>
        </p:txBody>
      </p:sp>
      <p:sp>
        <p:nvSpPr>
          <p:cNvPr id="17411" name="Rectangle 7"/>
          <p:cNvSpPr>
            <a:spLocks noGrp="1" noChangeArrowheads="1"/>
          </p:cNvSpPr>
          <p:nvPr>
            <p:ph type="body" idx="1"/>
          </p:nvPr>
        </p:nvSpPr>
        <p:spPr/>
        <p:txBody>
          <a:bodyPr>
            <a:normAutofit lnSpcReduction="10000"/>
          </a:bodyPr>
          <a:lstStyle/>
          <a:p>
            <a:r>
              <a:rPr lang="en-US" altLang="en-US" smtClean="0"/>
              <a:t>A graphical approach for displaying trade-off between detection rate and false alarm rate</a:t>
            </a:r>
          </a:p>
          <a:p>
            <a:r>
              <a:rPr lang="en-US" altLang="en-US" smtClean="0"/>
              <a:t>Developed in 1950s for signal detection theory to analyze noisy signals </a:t>
            </a:r>
          </a:p>
          <a:p>
            <a:r>
              <a:rPr lang="en-US" altLang="en-US" smtClean="0"/>
              <a:t>ROC curve plots TPR against FPR</a:t>
            </a:r>
          </a:p>
          <a:p>
            <a:pPr lvl="1"/>
            <a:r>
              <a:rPr lang="en-US" altLang="en-US" smtClean="0"/>
              <a:t>Performance of a model represented as a point in an ROC curve</a:t>
            </a:r>
          </a:p>
          <a:p>
            <a:pPr lvl="1"/>
            <a:r>
              <a:rPr lang="en-US" altLang="en-US" smtClean="0"/>
              <a:t>Changing the threshold parameter of classifier changes the location of the point</a:t>
            </a:r>
          </a:p>
        </p:txBody>
      </p:sp>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79</a:t>
            </a:fld>
            <a:endParaRPr lang="en-US"/>
          </a:p>
        </p:txBody>
      </p:sp>
    </p:spTree>
    <p:extLst>
      <p:ext uri="{BB962C8B-B14F-4D97-AF65-F5344CB8AC3E}">
        <p14:creationId xmlns:p14="http://schemas.microsoft.com/office/powerpoint/2010/main" val="29765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z="2800" dirty="0" smtClean="0"/>
              <a:t>Require </a:t>
            </a:r>
            <a:r>
              <a:rPr lang="en-US" sz="2800" dirty="0"/>
              <a:t>initial knowledge of many </a:t>
            </a:r>
            <a:r>
              <a:rPr lang="en-US" sz="2800" dirty="0" smtClean="0"/>
              <a:t>probabilities</a:t>
            </a:r>
          </a:p>
          <a:p>
            <a:pPr lvl="1">
              <a:buFont typeface="Arial" panose="020B0604020202020204" pitchFamily="34" charset="0"/>
              <a:buChar char="•"/>
            </a:pPr>
            <a:r>
              <a:rPr lang="en-US" sz="2400" dirty="0" smtClean="0"/>
              <a:t>Often </a:t>
            </a:r>
            <a:r>
              <a:rPr lang="en-US" sz="2400" dirty="0"/>
              <a:t>estimated based on background knowledge, </a:t>
            </a:r>
            <a:r>
              <a:rPr lang="en-US" sz="2400" dirty="0" smtClean="0"/>
              <a:t>previously </a:t>
            </a:r>
            <a:r>
              <a:rPr lang="en-US" sz="2400" dirty="0"/>
              <a:t>available data, and assumptions about the form of the underlying </a:t>
            </a:r>
            <a:r>
              <a:rPr lang="en-US" sz="2400" dirty="0" smtClean="0"/>
              <a:t>distributions.</a:t>
            </a:r>
          </a:p>
          <a:p>
            <a:pPr>
              <a:buFont typeface="Arial" panose="020B0604020202020204" pitchFamily="34" charset="0"/>
              <a:buChar char="•"/>
            </a:pPr>
            <a:r>
              <a:rPr lang="en-US" sz="2800" dirty="0" smtClean="0"/>
              <a:t>Significant </a:t>
            </a:r>
            <a:r>
              <a:rPr lang="en-US" sz="2800" dirty="0"/>
              <a:t>computational cost </a:t>
            </a:r>
            <a:r>
              <a:rPr lang="en-US" sz="2800" dirty="0" smtClean="0"/>
              <a:t>required</a:t>
            </a:r>
            <a:endParaRPr lang="en-US" sz="2800" dirty="0"/>
          </a:p>
        </p:txBody>
      </p:sp>
      <p:sp>
        <p:nvSpPr>
          <p:cNvPr id="3" name="Content Placeholder 2"/>
          <p:cNvSpPr>
            <a:spLocks noGrp="1"/>
          </p:cNvSpPr>
          <p:nvPr>
            <p:ph sz="quarter" idx="10"/>
          </p:nvPr>
        </p:nvSpPr>
        <p:spPr>
          <a:xfrm>
            <a:off x="304800" y="152400"/>
            <a:ext cx="7696200" cy="1143000"/>
          </a:xfrm>
        </p:spPr>
        <p:txBody>
          <a:bodyPr>
            <a:normAutofit/>
          </a:bodyPr>
          <a:lstStyle/>
          <a:p>
            <a:r>
              <a:rPr lang="en-US" sz="2800" dirty="0" smtClean="0"/>
              <a:t>Practical Issues of Bayesian learning</a:t>
            </a:r>
            <a:endParaRPr lang="en-US" sz="2800" dirty="0"/>
          </a:p>
        </p:txBody>
      </p:sp>
    </p:spTree>
    <p:extLst>
      <p:ext uri="{BB962C8B-B14F-4D97-AF65-F5344CB8AC3E}">
        <p14:creationId xmlns:p14="http://schemas.microsoft.com/office/powerpoint/2010/main" val="37636281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ROC Curve</a:t>
            </a:r>
          </a:p>
        </p:txBody>
      </p:sp>
      <p:sp>
        <p:nvSpPr>
          <p:cNvPr id="18435" name="Rectangle 3"/>
          <p:cNvSpPr>
            <a:spLocks noGrp="1" noChangeArrowheads="1"/>
          </p:cNvSpPr>
          <p:nvPr>
            <p:ph type="body" idx="1"/>
          </p:nvPr>
        </p:nvSpPr>
        <p:spPr>
          <a:xfrm>
            <a:off x="228600" y="1371600"/>
            <a:ext cx="4343400" cy="5181600"/>
          </a:xfrm>
        </p:spPr>
        <p:txBody>
          <a:bodyPr/>
          <a:lstStyle/>
          <a:p>
            <a:pPr>
              <a:buFont typeface="Monotype Sorts" pitchFamily="2" charset="2"/>
              <a:buNone/>
            </a:pPr>
            <a:r>
              <a:rPr lang="en-US" altLang="en-US" sz="2400" dirty="0" smtClean="0"/>
              <a:t>(TPR,FPR):</a:t>
            </a:r>
          </a:p>
          <a:p>
            <a:r>
              <a:rPr lang="en-US" altLang="en-US" sz="2400" dirty="0" smtClean="0"/>
              <a:t>(0,0): declare everything</a:t>
            </a:r>
            <a:br>
              <a:rPr lang="en-US" altLang="en-US" sz="2400" dirty="0" smtClean="0"/>
            </a:br>
            <a:r>
              <a:rPr lang="en-US" altLang="en-US" sz="2400" dirty="0" smtClean="0"/>
              <a:t>          to be negative class</a:t>
            </a:r>
          </a:p>
          <a:p>
            <a:r>
              <a:rPr lang="en-US" altLang="en-US" sz="2400" dirty="0" smtClean="0"/>
              <a:t>(1,1): declare everything</a:t>
            </a:r>
            <a:br>
              <a:rPr lang="en-US" altLang="en-US" sz="2400" dirty="0" smtClean="0"/>
            </a:br>
            <a:r>
              <a:rPr lang="en-US" altLang="en-US" sz="2400" dirty="0" smtClean="0"/>
              <a:t>         to be positive class</a:t>
            </a:r>
          </a:p>
          <a:p>
            <a:r>
              <a:rPr lang="en-US" altLang="en-US" sz="2400" dirty="0" smtClean="0"/>
              <a:t>(1,0): ideal</a:t>
            </a:r>
          </a:p>
          <a:p>
            <a:pPr marL="0" indent="0">
              <a:buNone/>
            </a:pPr>
            <a:r>
              <a:rPr lang="en-US" altLang="en-US" sz="2400" dirty="0" smtClean="0"/>
              <a:t>Diagonal line:</a:t>
            </a:r>
          </a:p>
          <a:p>
            <a:pPr lvl="1"/>
            <a:r>
              <a:rPr lang="en-US" altLang="en-US" sz="2400" dirty="0" smtClean="0"/>
              <a:t>Random guessing</a:t>
            </a:r>
          </a:p>
          <a:p>
            <a:pPr lvl="1"/>
            <a:r>
              <a:rPr lang="en-US" altLang="en-US" sz="2400" dirty="0" smtClean="0"/>
              <a:t>Below diagonal line:</a:t>
            </a:r>
          </a:p>
          <a:p>
            <a:pPr marL="1255713" lvl="2" indent="-341313"/>
            <a:r>
              <a:rPr lang="en-US" altLang="en-US" sz="2000" dirty="0" smtClean="0"/>
              <a:t>prediction is opposite </a:t>
            </a:r>
            <a:br>
              <a:rPr lang="en-US" altLang="en-US" sz="2000" dirty="0" smtClean="0"/>
            </a:br>
            <a:r>
              <a:rPr lang="en-US" altLang="en-US" sz="2000" dirty="0" smtClean="0"/>
              <a:t>of the true class</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3069" r="6557"/>
          <a:stretch>
            <a:fillRect/>
          </a:stretch>
        </p:blipFill>
        <p:spPr bwMode="auto">
          <a:xfrm>
            <a:off x="4267200" y="1143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a:extLst>
              <a:ext uri="{FF2B5EF4-FFF2-40B4-BE49-F238E27FC236}">
                <a16:creationId xmlns="" xmlns:a16="http://schemas.microsoft.com/office/drawing/2014/main" id="{1B4A7EFF-0B75-5744-BADD-6F9ED28CF419}"/>
              </a:ext>
            </a:extLst>
          </p:cNvPr>
          <p:cNvPicPr>
            <a:picLocks noChangeAspect="1"/>
          </p:cNvPicPr>
          <p:nvPr/>
        </p:nvPicPr>
        <p:blipFill>
          <a:blip r:embed="rId3"/>
          <a:stretch>
            <a:fillRect/>
          </a:stretch>
        </p:blipFill>
        <p:spPr>
          <a:xfrm>
            <a:off x="660242" y="6083868"/>
            <a:ext cx="3403916" cy="509134"/>
          </a:xfrm>
          <a:prstGeom prst="rect">
            <a:avLst/>
          </a:prstGeom>
        </p:spPr>
      </p:pic>
      <p:pic>
        <p:nvPicPr>
          <p:cNvPr id="7" name="Picture 6">
            <a:extLst>
              <a:ext uri="{FF2B5EF4-FFF2-40B4-BE49-F238E27FC236}">
                <a16:creationId xmlns="" xmlns:a16="http://schemas.microsoft.com/office/drawing/2014/main" id="{A5719E25-C11A-1E4C-B6BC-0053509AF347}"/>
              </a:ext>
            </a:extLst>
          </p:cNvPr>
          <p:cNvPicPr>
            <a:picLocks noChangeAspect="1"/>
          </p:cNvPicPr>
          <p:nvPr/>
        </p:nvPicPr>
        <p:blipFill>
          <a:blip r:embed="rId4"/>
          <a:stretch>
            <a:fillRect/>
          </a:stretch>
        </p:blipFill>
        <p:spPr>
          <a:xfrm>
            <a:off x="5003642" y="6044067"/>
            <a:ext cx="3754860" cy="509133"/>
          </a:xfrm>
          <a:prstGeom prst="rect">
            <a:avLst/>
          </a:prstGeom>
        </p:spPr>
      </p:pic>
      <p:sp>
        <p:nvSpPr>
          <p:cNvPr id="2" name="Slide Number Placeholder 1"/>
          <p:cNvSpPr>
            <a:spLocks noGrp="1"/>
          </p:cNvSpPr>
          <p:nvPr>
            <p:ph type="sldNum" sz="quarter" idx="12"/>
          </p:nvPr>
        </p:nvSpPr>
        <p:spPr/>
        <p:txBody>
          <a:bodyPr/>
          <a:lstStyle/>
          <a:p>
            <a:pPr>
              <a:defRPr/>
            </a:pPr>
            <a:fld id="{5D19FABE-2752-4AB0-9F65-50DED973DDD4}" type="slidenum">
              <a:rPr lang="en-US" smtClean="0"/>
              <a:pPr>
                <a:defRPr/>
              </a:pPr>
              <a:t>80</a:t>
            </a:fld>
            <a:endParaRPr lang="en-US"/>
          </a:p>
        </p:txBody>
      </p:sp>
    </p:spTree>
    <p:extLst>
      <p:ext uri="{BB962C8B-B14F-4D97-AF65-F5344CB8AC3E}">
        <p14:creationId xmlns:p14="http://schemas.microsoft.com/office/powerpoint/2010/main" val="1510212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0"/>
            <a:ext cx="8229600" cy="1143000"/>
          </a:xfrm>
        </p:spPr>
        <p:txBody>
          <a:bodyPr/>
          <a:lstStyle/>
          <a:p>
            <a:r>
              <a:rPr lang="en-US" b="1" dirty="0" smtClean="0"/>
              <a:t>Logistic Regression</a:t>
            </a:r>
            <a:endParaRPr lang="en-US" b="1" dirty="0"/>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9</a:t>
            </a:fld>
            <a:endParaRPr lang="en-US"/>
          </a:p>
        </p:txBody>
      </p:sp>
    </p:spTree>
    <p:extLst>
      <p:ext uri="{BB962C8B-B14F-4D97-AF65-F5344CB8AC3E}">
        <p14:creationId xmlns:p14="http://schemas.microsoft.com/office/powerpoint/2010/main" val="1519410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 \left[ &#10;\begin{array}{c}&#10;x_0 \\&#10;x_1 &#10;\end{array}&#10;\right]&#10;$&#10;$&#10;= \left[ &#10;\begin{array}{c}&#10;1 \\&#10;\mathrm{tumorSize}&#10;\end{array}&#10;\right]&#10;$&#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0 \le h_\theta(x) \le 1&#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0.7&#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displaystyle&#10;P(y=0 |x;\theta) + P(y=1 |x;\theta) = 1&#10;$&#10;&#10;&#10;$ \displaystyle&#10;P(y=0 |x;\theta) = 1 - P(y=1 |x;\theta) &#10;$&#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29864</TotalTime>
  <Words>2468</Words>
  <Application>Microsoft Office PowerPoint</Application>
  <PresentationFormat>On-screen Show (4:3)</PresentationFormat>
  <Paragraphs>610</Paragraphs>
  <Slides>80</Slides>
  <Notes>8</Notes>
  <HiddenSlides>0</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80</vt:i4>
      </vt:variant>
    </vt:vector>
  </HeadingPairs>
  <TitlesOfParts>
    <vt:vector size="101" baseType="lpstr">
      <vt:lpstr>&amp;quot</vt:lpstr>
      <vt:lpstr>Arial</vt:lpstr>
      <vt:lpstr>Calibri</vt:lpstr>
      <vt:lpstr>Cambria Math</vt:lpstr>
      <vt:lpstr>Courier New</vt:lpstr>
      <vt:lpstr>Helvetica Neue</vt:lpstr>
      <vt:lpstr>MathJax_Main</vt:lpstr>
      <vt:lpstr>MathJax_Math-italic</vt:lpstr>
      <vt:lpstr>MathJax_Size1</vt:lpstr>
      <vt:lpstr>medium-content-serif-font</vt:lpstr>
      <vt:lpstr>Monotype Sorts</vt:lpstr>
      <vt:lpstr>PT Sans</vt:lpstr>
      <vt:lpstr>Symbol</vt:lpstr>
      <vt:lpstr>Tahoma</vt:lpstr>
      <vt:lpstr>Times New Roman</vt:lpstr>
      <vt:lpstr>Wingdings</vt:lpstr>
      <vt:lpstr>1_Office Theme</vt:lpstr>
      <vt:lpstr>Office Theme</vt:lpstr>
      <vt:lpstr>2_Office Theme</vt:lpstr>
      <vt:lpstr>3_Office Theme</vt:lpstr>
      <vt:lpstr>Equation</vt:lpstr>
      <vt:lpstr>Machine Learning DSECL    ZG565</vt:lpstr>
      <vt:lpstr>PowerPoint Presentation</vt:lpstr>
      <vt:lpstr>Session Content</vt:lpstr>
      <vt:lpstr>Naïve Bayes Generative Model</vt:lpstr>
      <vt:lpstr>Naïve Bayes – Advantages</vt:lpstr>
      <vt:lpstr>Naïve Bayes – When to use</vt:lpstr>
      <vt:lpstr>PowerPoint Presentation</vt:lpstr>
      <vt:lpstr>PowerPoint Presentation</vt:lpstr>
      <vt:lpstr>Logistic Regression</vt:lpstr>
      <vt:lpstr>Logistic Regression</vt:lpstr>
      <vt:lpstr>PowerPoint Presentation</vt:lpstr>
      <vt:lpstr>Probabilistic Generative Model versus Probabilistic Discriminative Model </vt:lpstr>
      <vt:lpstr>Linear Regression versus logistic regression</vt:lpstr>
      <vt:lpstr>PowerPoint Presentation</vt:lpstr>
      <vt:lpstr>PowerPoint Presentation</vt:lpstr>
      <vt:lpstr>Sigmoid/Logistic Function</vt:lpstr>
      <vt:lpstr>Sigmoid Function</vt:lpstr>
      <vt:lpstr>Sigmoid Function</vt:lpstr>
      <vt:lpstr>Hypothesis representation</vt:lpstr>
      <vt:lpstr>Interpretation of hypothesis output</vt:lpstr>
      <vt:lpstr>Logistic regression</vt:lpstr>
      <vt:lpstr>Linear Decision boundary</vt:lpstr>
      <vt:lpstr>Nonlinear Decision boundary</vt:lpstr>
      <vt:lpstr>PowerPoint Presentation</vt:lpstr>
      <vt:lpstr>Cost function for Linear Regression</vt:lpstr>
      <vt:lpstr>PowerPoint Presentation</vt:lpstr>
      <vt:lpstr>Error (Cost) Function</vt:lpstr>
      <vt:lpstr>Entropy</vt:lpstr>
      <vt:lpstr>Cross Entropy</vt:lpstr>
      <vt:lpstr>PowerPoint Presentation</vt:lpstr>
      <vt:lpstr>PowerPoint Presentation</vt:lpstr>
      <vt:lpstr>Cost function for Logistic Regression</vt:lpstr>
      <vt:lpstr>Logistic regression cost function</vt:lpstr>
      <vt:lpstr>PowerPoint Presentation</vt:lpstr>
      <vt:lpstr>Logistic Regression and  Gaussian Naïve Bayes Classifier</vt:lpstr>
      <vt:lpstr>Logistic and Gaussian Naïve Bayes Equivalence</vt:lpstr>
      <vt:lpstr>Derive form for P(Y|X) for Gaussian P(Xi|Y=yk) assuming σik = σi</vt:lpstr>
      <vt:lpstr>Gaussian P (Xi|Y =yk)</vt:lpstr>
      <vt:lpstr>Parameter estimation of generic logistic regression</vt:lpstr>
      <vt:lpstr>Estimating parameters</vt:lpstr>
      <vt:lpstr>Training Logistic Regression: MCLE</vt:lpstr>
      <vt:lpstr>Expressing Conditional Log Likelihood</vt:lpstr>
      <vt:lpstr>Maximizing Conditional Log Likelihood</vt:lpstr>
      <vt:lpstr>PowerPoint Presentation</vt:lpstr>
      <vt:lpstr>Maximize Conditional Log Likelihood: Gradient Ascent</vt:lpstr>
      <vt:lpstr>Maximize Conditional Log Likelihood: Gradient Ascent</vt:lpstr>
      <vt:lpstr>Logistic regression more generally</vt:lpstr>
      <vt:lpstr>Multi-class classification</vt:lpstr>
      <vt:lpstr>Multi-class classification</vt:lpstr>
      <vt:lpstr>One-vs-all (one-vs-rest)</vt:lpstr>
      <vt:lpstr>One-vs-all</vt:lpstr>
      <vt:lpstr>How does logistic regression handle missing values?</vt:lpstr>
      <vt:lpstr>Logistic Regression Applications</vt:lpstr>
      <vt:lpstr>Class Imbalance Problem</vt:lpstr>
      <vt:lpstr>Approaches to solve Class imbalance problem </vt:lpstr>
      <vt:lpstr>PowerPoint Presentation</vt:lpstr>
      <vt:lpstr>Logistic regression (Classification)</vt:lpstr>
      <vt:lpstr>Generative vs. Discriminative Classifiers</vt:lpstr>
      <vt:lpstr>Naïve Bayes versus Logistic Regression</vt:lpstr>
      <vt:lpstr>PowerPoint Presentation</vt:lpstr>
      <vt:lpstr>PowerPoint Presentation</vt:lpstr>
      <vt:lpstr>Naïve Bayes –Interpretability</vt:lpstr>
      <vt:lpstr>PowerPoint Presentation</vt:lpstr>
      <vt:lpstr>Outliers</vt:lpstr>
      <vt:lpstr>Visualization to detect outliers</vt:lpstr>
      <vt:lpstr>Handling outliers</vt:lpstr>
      <vt:lpstr>References</vt:lpstr>
      <vt:lpstr>References</vt:lpstr>
      <vt:lpstr>PowerPoint Presentation</vt:lpstr>
      <vt:lpstr>PowerPoint Presentation</vt:lpstr>
      <vt:lpstr>Confusion Matrix</vt:lpstr>
      <vt:lpstr>PowerPoint Presentation</vt:lpstr>
      <vt:lpstr>PowerPoint Presentation</vt:lpstr>
      <vt:lpstr>Accuracy</vt:lpstr>
      <vt:lpstr>Problem with Accuracy</vt:lpstr>
      <vt:lpstr>Alternative Measures</vt:lpstr>
      <vt:lpstr>Alternative Measures</vt:lpstr>
      <vt:lpstr>Model Evaluation Measures</vt:lpstr>
      <vt:lpstr>ROC (Receiver Operating Characteristic)</vt:lpstr>
      <vt:lpstr>ROC Curve</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Admin</cp:lastModifiedBy>
  <cp:revision>801</cp:revision>
  <cp:lastPrinted>2019-06-01T07:19:29Z</cp:lastPrinted>
  <dcterms:created xsi:type="dcterms:W3CDTF">2001-10-10T03:11:58Z</dcterms:created>
  <dcterms:modified xsi:type="dcterms:W3CDTF">2020-09-27T10:29:39Z</dcterms:modified>
</cp:coreProperties>
</file>